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19"/>
  </p:notesMasterIdLst>
  <p:sldIdLst>
    <p:sldId id="256" r:id="rId2"/>
    <p:sldId id="257" r:id="rId3"/>
    <p:sldId id="312" r:id="rId4"/>
    <p:sldId id="313" r:id="rId5"/>
    <p:sldId id="315" r:id="rId6"/>
    <p:sldId id="316" r:id="rId7"/>
    <p:sldId id="317" r:id="rId8"/>
    <p:sldId id="318" r:id="rId9"/>
    <p:sldId id="324" r:id="rId10"/>
    <p:sldId id="326" r:id="rId11"/>
    <p:sldId id="325" r:id="rId12"/>
    <p:sldId id="320" r:id="rId13"/>
    <p:sldId id="321" r:id="rId14"/>
    <p:sldId id="323" r:id="rId15"/>
    <p:sldId id="331" r:id="rId16"/>
    <p:sldId id="328" r:id="rId17"/>
    <p:sldId id="329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AA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86EDCA-FC02-4CB1-B3C8-9D131CF0C29A}">
  <a:tblStyle styleId="{0286EDCA-FC02-4CB1-B3C8-9D131CF0C2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35" autoAdjust="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57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3cb1cd8b18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3cb1cd8b18_2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0F7F4DB6-CCC8-4A79-2EC6-1450DE567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8B3D082B-41B9-2CB8-C841-B0C2AC6CF2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AED85868-C41B-9D93-D22D-B191672F31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896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1633C819-A395-E482-A881-7B38649A9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956C153E-0334-B176-07DC-0376042855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D2C8AFA9-1291-D72A-B3F4-7279A5772A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7303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E2B2F7AE-19FB-14CE-0BEE-CCAAE251A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A535887F-6D90-48AB-FEEE-7C77EAAD4E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1EA04BC8-6138-A29B-E5D8-7E052F5E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660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A40826B3-1383-F535-0015-77AC88253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BF5A5F44-80AF-6615-61D9-1F19686747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44DB9FDA-4A6D-8AAF-2304-7FF1673E41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187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F34519B4-702E-3BA1-4412-27447D5BC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9FDBFD56-977A-87C5-5B84-26F7413230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92D58C22-9A59-F319-1F3F-976CF87A16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181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D40D39A2-184E-B720-B84D-D8BD691B0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CC7F36C5-A7E9-BD66-BF2E-67F7AC6BC5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D362E3B7-765B-7C49-080B-2EE7C8D554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989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4731F963-98FA-AD04-7D0B-EEA5F73EA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5DD6FA57-C7DE-C9C3-1CDF-74ECF2C175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D776B30A-7901-970F-332F-4AE384B9E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611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BAFD1FFF-A501-6BD3-A665-4AC27E32E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39D447B4-8B6E-5043-9EB3-24D06A4233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39D1586F-DB7B-4C04-DF43-460617DE34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085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37A9F88D-CFFA-79C4-DF60-E7906BFD4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AE204E05-A376-25C7-D5C3-072F88EFEB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2BBD3394-0058-3A96-D258-1A807AFA5C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104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E2E80647-A352-1F72-B8C1-494B2EBF0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5125CD1D-7ACA-82A0-6896-7F73549648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D9B707A6-FD53-F4FE-395A-94856DC714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93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>
          <a:extLst>
            <a:ext uri="{FF2B5EF4-FFF2-40B4-BE49-F238E27FC236}">
              <a16:creationId xmlns:a16="http://schemas.microsoft.com/office/drawing/2014/main" id="{E77F7783-1E60-AB2B-6E64-ABD9C45F9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11e151b4c5e_0_13:notes">
            <a:extLst>
              <a:ext uri="{FF2B5EF4-FFF2-40B4-BE49-F238E27FC236}">
                <a16:creationId xmlns:a16="http://schemas.microsoft.com/office/drawing/2014/main" id="{33D9CBE6-07F8-EFF4-BEC8-A906592EC7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11e151b4c5e_0_13:notes">
            <a:extLst>
              <a:ext uri="{FF2B5EF4-FFF2-40B4-BE49-F238E27FC236}">
                <a16:creationId xmlns:a16="http://schemas.microsoft.com/office/drawing/2014/main" id="{B44062B4-AFA6-2798-2447-A45539B25D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402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>
          <a:extLst>
            <a:ext uri="{FF2B5EF4-FFF2-40B4-BE49-F238E27FC236}">
              <a16:creationId xmlns:a16="http://schemas.microsoft.com/office/drawing/2014/main" id="{4A24E579-3DBF-BB45-DD3C-916B4095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3cb1cd8b18_1_147:notes">
            <a:extLst>
              <a:ext uri="{FF2B5EF4-FFF2-40B4-BE49-F238E27FC236}">
                <a16:creationId xmlns:a16="http://schemas.microsoft.com/office/drawing/2014/main" id="{B7814DF7-3E02-198D-8579-5EE72FCCB8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3cb1cd8b18_1_147:notes">
            <a:extLst>
              <a:ext uri="{FF2B5EF4-FFF2-40B4-BE49-F238E27FC236}">
                <a16:creationId xmlns:a16="http://schemas.microsoft.com/office/drawing/2014/main" id="{CF6F9CD8-64A3-3879-2B49-DA038F96DB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814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85F35396-A796-2AAB-4D6E-568FE5D2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C2EA6F54-8208-D1CB-A2CD-D9AD799A3D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1CF0AA79-2D30-012D-2B46-AAFE3664DB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978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4523E9D3-B4DE-BCAA-ACA8-ED5A127F5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FF3B0857-CD39-FAEB-CE8A-B47428D543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225A1E0C-33FB-B958-E362-BC16185C35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727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>
          <a:extLst>
            <a:ext uri="{FF2B5EF4-FFF2-40B4-BE49-F238E27FC236}">
              <a16:creationId xmlns:a16="http://schemas.microsoft.com/office/drawing/2014/main" id="{8EF04416-C0B1-EA0C-4F4E-493FD67A6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1e151b4c5e_0_2:notes">
            <a:extLst>
              <a:ext uri="{FF2B5EF4-FFF2-40B4-BE49-F238E27FC236}">
                <a16:creationId xmlns:a16="http://schemas.microsoft.com/office/drawing/2014/main" id="{1B8112CD-423B-0D2D-F5FE-0859D82D0F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1e151b4c5e_0_2:notes">
            <a:extLst>
              <a:ext uri="{FF2B5EF4-FFF2-40B4-BE49-F238E27FC236}">
                <a16:creationId xmlns:a16="http://schemas.microsoft.com/office/drawing/2014/main" id="{0D4373BB-44F6-E8C6-5064-BDBF9C7D08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782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04575" y="952025"/>
            <a:ext cx="55245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70075" y="389223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2904575" y="1553800"/>
            <a:ext cx="5524500" cy="18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100">
                <a:solidFill>
                  <a:schemeClr val="accent2"/>
                </a:solidFill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1175" y="0"/>
            <a:ext cx="9112825" cy="5287250"/>
            <a:chOff x="31175" y="0"/>
            <a:chExt cx="9112825" cy="5287250"/>
          </a:xfrm>
        </p:grpSpPr>
        <p:sp>
          <p:nvSpPr>
            <p:cNvPr id="13" name="Google Shape;13;p2"/>
            <p:cNvSpPr/>
            <p:nvPr/>
          </p:nvSpPr>
          <p:spPr>
            <a:xfrm>
              <a:off x="2214425" y="24634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30325" y="37273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158500" y="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60000">
                  <a:srgbClr val="191919">
                    <a:alpha val="1058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122400" y="150588"/>
              <a:ext cx="684300" cy="6843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10700" y="41580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36350" y="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60000">
                  <a:srgbClr val="191919">
                    <a:alpha val="1058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04925" y="1302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05325" y="43017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334800" y="4301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905550" y="615575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13550" y="460850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175" y="368610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110250" y="392775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>
            <a:spLocks noGrp="1"/>
          </p:cNvSpPr>
          <p:nvPr>
            <p:ph type="subTitle" idx="1"/>
          </p:nvPr>
        </p:nvSpPr>
        <p:spPr>
          <a:xfrm>
            <a:off x="1820762" y="2192013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accent2"/>
                </a:solidFill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2"/>
          </p:nvPr>
        </p:nvSpPr>
        <p:spPr>
          <a:xfrm>
            <a:off x="4875212" y="2192013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accent2"/>
                </a:solidFill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3"/>
          </p:nvPr>
        </p:nvSpPr>
        <p:spPr>
          <a:xfrm>
            <a:off x="1820762" y="2854438"/>
            <a:ext cx="24531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4"/>
          </p:nvPr>
        </p:nvSpPr>
        <p:spPr>
          <a:xfrm>
            <a:off x="4875212" y="2854438"/>
            <a:ext cx="24531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5"/>
          <p:cNvGrpSpPr/>
          <p:nvPr/>
        </p:nvGrpSpPr>
        <p:grpSpPr>
          <a:xfrm>
            <a:off x="108013" y="-59150"/>
            <a:ext cx="9035988" cy="5016300"/>
            <a:chOff x="108013" y="-59150"/>
            <a:chExt cx="9035988" cy="5016300"/>
          </a:xfrm>
        </p:grpSpPr>
        <p:sp>
          <p:nvSpPr>
            <p:cNvPr id="72" name="Google Shape;72;p5"/>
            <p:cNvSpPr/>
            <p:nvPr/>
          </p:nvSpPr>
          <p:spPr>
            <a:xfrm>
              <a:off x="1059875" y="36788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348963" y="44852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8013" y="63578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8672088" y="319313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4663113" y="418103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6562313" y="36497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8158500" y="-591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81" name="Google Shape;81;p6"/>
          <p:cNvGrpSpPr/>
          <p:nvPr/>
        </p:nvGrpSpPr>
        <p:grpSpPr>
          <a:xfrm>
            <a:off x="37800" y="65025"/>
            <a:ext cx="9084500" cy="5156425"/>
            <a:chOff x="37800" y="65025"/>
            <a:chExt cx="9084500" cy="5156425"/>
          </a:xfrm>
        </p:grpSpPr>
        <p:sp>
          <p:nvSpPr>
            <p:cNvPr id="82" name="Google Shape;82;p6"/>
            <p:cNvSpPr/>
            <p:nvPr/>
          </p:nvSpPr>
          <p:spPr>
            <a:xfrm>
              <a:off x="8040075" y="53500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37800" y="37152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366100" y="110325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8650400" y="26535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3783450" y="42359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4406750" y="4492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7356700" y="65025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9"/>
          <p:cNvGrpSpPr/>
          <p:nvPr/>
        </p:nvGrpSpPr>
        <p:grpSpPr>
          <a:xfrm>
            <a:off x="6129801" y="1322"/>
            <a:ext cx="3014217" cy="4435343"/>
            <a:chOff x="6129801" y="1322"/>
            <a:chExt cx="3014217" cy="4435343"/>
          </a:xfrm>
        </p:grpSpPr>
        <p:sp>
          <p:nvSpPr>
            <p:cNvPr id="123" name="Google Shape;123;p9"/>
            <p:cNvSpPr/>
            <p:nvPr/>
          </p:nvSpPr>
          <p:spPr>
            <a:xfrm>
              <a:off x="6129801" y="1326"/>
              <a:ext cx="3014217" cy="4435339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6570450" y="1322"/>
              <a:ext cx="2573546" cy="3786967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6983718" y="1324"/>
              <a:ext cx="2160295" cy="3178869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9"/>
          <p:cNvGrpSpPr/>
          <p:nvPr/>
        </p:nvGrpSpPr>
        <p:grpSpPr>
          <a:xfrm>
            <a:off x="-1" y="2365901"/>
            <a:ext cx="5494715" cy="2777599"/>
            <a:chOff x="-1" y="2365901"/>
            <a:chExt cx="5494715" cy="2777599"/>
          </a:xfrm>
        </p:grpSpPr>
        <p:sp>
          <p:nvSpPr>
            <p:cNvPr id="127" name="Google Shape;127;p9"/>
            <p:cNvSpPr/>
            <p:nvPr/>
          </p:nvSpPr>
          <p:spPr>
            <a:xfrm rot="10800000" flipH="1">
              <a:off x="-1" y="2365901"/>
              <a:ext cx="5494715" cy="2777593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 rot="10800000" flipH="1">
              <a:off x="0" y="2846300"/>
              <a:ext cx="4544336" cy="2297199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 rot="10800000" flipH="1">
              <a:off x="0" y="3573192"/>
              <a:ext cx="3106377" cy="1570307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9"/>
          <p:cNvGrpSpPr/>
          <p:nvPr/>
        </p:nvGrpSpPr>
        <p:grpSpPr>
          <a:xfrm>
            <a:off x="845413" y="-81900"/>
            <a:ext cx="8477813" cy="4855700"/>
            <a:chOff x="845413" y="-81900"/>
            <a:chExt cx="8477813" cy="4855700"/>
          </a:xfrm>
        </p:grpSpPr>
        <p:sp>
          <p:nvSpPr>
            <p:cNvPr id="131" name="Google Shape;131;p9"/>
            <p:cNvSpPr/>
            <p:nvPr/>
          </p:nvSpPr>
          <p:spPr>
            <a:xfrm>
              <a:off x="1705300" y="-819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845413" y="387163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7712638" y="233578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7839975" y="130375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5998225" y="34228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6680263" y="428328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8337725" y="37883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1499888" y="3027113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9"/>
          <p:cNvSpPr txBox="1">
            <a:spLocks noGrp="1"/>
          </p:cNvSpPr>
          <p:nvPr>
            <p:ph type="title"/>
          </p:nvPr>
        </p:nvSpPr>
        <p:spPr>
          <a:xfrm>
            <a:off x="1346200" y="742025"/>
            <a:ext cx="6451500" cy="192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0" name="Google Shape;140;p9"/>
          <p:cNvSpPr txBox="1">
            <a:spLocks noGrp="1"/>
          </p:cNvSpPr>
          <p:nvPr>
            <p:ph type="subTitle" idx="1"/>
          </p:nvPr>
        </p:nvSpPr>
        <p:spPr>
          <a:xfrm>
            <a:off x="2241450" y="2775750"/>
            <a:ext cx="4661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33"/>
          <p:cNvGrpSpPr/>
          <p:nvPr/>
        </p:nvGrpSpPr>
        <p:grpSpPr>
          <a:xfrm>
            <a:off x="175138" y="271700"/>
            <a:ext cx="8903525" cy="4639338"/>
            <a:chOff x="175138" y="271700"/>
            <a:chExt cx="8903525" cy="4639338"/>
          </a:xfrm>
        </p:grpSpPr>
        <p:sp>
          <p:nvSpPr>
            <p:cNvPr id="533" name="Google Shape;533;p33"/>
            <p:cNvSpPr/>
            <p:nvPr/>
          </p:nvSpPr>
          <p:spPr>
            <a:xfrm>
              <a:off x="3106363" y="3665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7677175" y="2963325"/>
              <a:ext cx="773400" cy="7734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715100" y="572675"/>
              <a:ext cx="829200" cy="8292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175138" y="1613863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632225" y="271700"/>
              <a:ext cx="829200" cy="8292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8606763" y="443913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 rot="-1151995">
              <a:off x="3783414" y="1300095"/>
              <a:ext cx="405029" cy="405029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33"/>
          <p:cNvGrpSpPr/>
          <p:nvPr/>
        </p:nvGrpSpPr>
        <p:grpSpPr>
          <a:xfrm>
            <a:off x="-1" y="2365901"/>
            <a:ext cx="5494715" cy="2777599"/>
            <a:chOff x="-1" y="2365901"/>
            <a:chExt cx="5494715" cy="2777599"/>
          </a:xfrm>
        </p:grpSpPr>
        <p:sp>
          <p:nvSpPr>
            <p:cNvPr id="541" name="Google Shape;541;p33"/>
            <p:cNvSpPr/>
            <p:nvPr/>
          </p:nvSpPr>
          <p:spPr>
            <a:xfrm rot="10800000" flipH="1">
              <a:off x="-1" y="2365901"/>
              <a:ext cx="5494715" cy="2777593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 rot="10800000" flipH="1">
              <a:off x="0" y="2846300"/>
              <a:ext cx="4544336" cy="2297199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 rot="10800000" flipH="1">
              <a:off x="0" y="3573192"/>
              <a:ext cx="3106377" cy="1570307"/>
            </a:xfrm>
            <a:custGeom>
              <a:avLst/>
              <a:gdLst/>
              <a:ahLst/>
              <a:cxnLst/>
              <a:rect l="l" t="t" r="r" b="b"/>
              <a:pathLst>
                <a:path w="20354" h="10289" extrusionOk="0">
                  <a:moveTo>
                    <a:pt x="11" y="1"/>
                  </a:moveTo>
                  <a:lnTo>
                    <a:pt x="1" y="9670"/>
                  </a:lnTo>
                  <a:cubicBezTo>
                    <a:pt x="129" y="9663"/>
                    <a:pt x="256" y="9656"/>
                    <a:pt x="384" y="9650"/>
                  </a:cubicBezTo>
                  <a:cubicBezTo>
                    <a:pt x="772" y="10064"/>
                    <a:pt x="1341" y="10289"/>
                    <a:pt x="1908" y="10289"/>
                  </a:cubicBezTo>
                  <a:cubicBezTo>
                    <a:pt x="2208" y="10289"/>
                    <a:pt x="2508" y="10225"/>
                    <a:pt x="2778" y="10094"/>
                  </a:cubicBezTo>
                  <a:cubicBezTo>
                    <a:pt x="3560" y="9715"/>
                    <a:pt x="4042" y="8797"/>
                    <a:pt x="3908" y="7939"/>
                  </a:cubicBezTo>
                  <a:lnTo>
                    <a:pt x="3908" y="7939"/>
                  </a:lnTo>
                  <a:cubicBezTo>
                    <a:pt x="4092" y="8078"/>
                    <a:pt x="4312" y="8134"/>
                    <a:pt x="4540" y="8134"/>
                  </a:cubicBezTo>
                  <a:cubicBezTo>
                    <a:pt x="4817" y="8134"/>
                    <a:pt x="5107" y="8052"/>
                    <a:pt x="5360" y="7939"/>
                  </a:cubicBezTo>
                  <a:cubicBezTo>
                    <a:pt x="7000" y="7204"/>
                    <a:pt x="7955" y="5205"/>
                    <a:pt x="7494" y="3471"/>
                  </a:cubicBezTo>
                  <a:lnTo>
                    <a:pt x="7494" y="3471"/>
                  </a:lnTo>
                  <a:cubicBezTo>
                    <a:pt x="7845" y="3602"/>
                    <a:pt x="8215" y="3663"/>
                    <a:pt x="8587" y="3663"/>
                  </a:cubicBezTo>
                  <a:cubicBezTo>
                    <a:pt x="9892" y="3663"/>
                    <a:pt x="11211" y="2899"/>
                    <a:pt x="11754" y="1700"/>
                  </a:cubicBezTo>
                  <a:cubicBezTo>
                    <a:pt x="12714" y="2265"/>
                    <a:pt x="13758" y="2485"/>
                    <a:pt x="14774" y="2485"/>
                  </a:cubicBezTo>
                  <a:cubicBezTo>
                    <a:pt x="17677" y="2485"/>
                    <a:pt x="20354" y="687"/>
                    <a:pt x="20201" y="1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33"/>
          <p:cNvGrpSpPr/>
          <p:nvPr/>
        </p:nvGrpSpPr>
        <p:grpSpPr>
          <a:xfrm>
            <a:off x="6570450" y="1322"/>
            <a:ext cx="2573592" cy="3786967"/>
            <a:chOff x="6570450" y="1322"/>
            <a:chExt cx="2573592" cy="3786967"/>
          </a:xfrm>
        </p:grpSpPr>
        <p:sp>
          <p:nvSpPr>
            <p:cNvPr id="545" name="Google Shape;545;p33"/>
            <p:cNvSpPr/>
            <p:nvPr/>
          </p:nvSpPr>
          <p:spPr>
            <a:xfrm>
              <a:off x="6570450" y="1322"/>
              <a:ext cx="2573546" cy="3786967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983718" y="1324"/>
              <a:ext cx="2160295" cy="3178869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7537104" y="1325"/>
              <a:ext cx="1606937" cy="2364604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34"/>
          <p:cNvGrpSpPr/>
          <p:nvPr/>
        </p:nvGrpSpPr>
        <p:grpSpPr>
          <a:xfrm>
            <a:off x="2" y="1324"/>
            <a:ext cx="3675398" cy="4813672"/>
            <a:chOff x="2" y="1324"/>
            <a:chExt cx="3675398" cy="4813672"/>
          </a:xfrm>
        </p:grpSpPr>
        <p:sp>
          <p:nvSpPr>
            <p:cNvPr id="550" name="Google Shape;550;p34"/>
            <p:cNvSpPr/>
            <p:nvPr/>
          </p:nvSpPr>
          <p:spPr>
            <a:xfrm flipH="1">
              <a:off x="2" y="1329"/>
              <a:ext cx="3675398" cy="4813667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 flipH="1">
              <a:off x="11" y="1325"/>
              <a:ext cx="3138082" cy="4109973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 flipH="1">
              <a:off x="3" y="1324"/>
              <a:ext cx="2160295" cy="3178869"/>
            </a:xfrm>
            <a:custGeom>
              <a:avLst/>
              <a:gdLst/>
              <a:ahLst/>
              <a:cxnLst/>
              <a:rect l="l" t="t" r="r" b="b"/>
              <a:pathLst>
                <a:path w="20051" h="29505" extrusionOk="0">
                  <a:moveTo>
                    <a:pt x="480" y="0"/>
                  </a:moveTo>
                  <a:cubicBezTo>
                    <a:pt x="435" y="0"/>
                    <a:pt x="394" y="47"/>
                    <a:pt x="369" y="91"/>
                  </a:cubicBezTo>
                  <a:cubicBezTo>
                    <a:pt x="1" y="749"/>
                    <a:pt x="268" y="1682"/>
                    <a:pt x="930" y="2045"/>
                  </a:cubicBezTo>
                  <a:cubicBezTo>
                    <a:pt x="546" y="3377"/>
                    <a:pt x="1047" y="4838"/>
                    <a:pt x="2112" y="5696"/>
                  </a:cubicBezTo>
                  <a:cubicBezTo>
                    <a:pt x="2379" y="5912"/>
                    <a:pt x="4424" y="6841"/>
                    <a:pt x="5384" y="6841"/>
                  </a:cubicBezTo>
                  <a:cubicBezTo>
                    <a:pt x="5641" y="6841"/>
                    <a:pt x="5820" y="6774"/>
                    <a:pt x="5867" y="6610"/>
                  </a:cubicBezTo>
                  <a:lnTo>
                    <a:pt x="5867" y="6610"/>
                  </a:lnTo>
                  <a:cubicBezTo>
                    <a:pt x="5476" y="7985"/>
                    <a:pt x="6043" y="9579"/>
                    <a:pt x="7215" y="10400"/>
                  </a:cubicBezTo>
                  <a:cubicBezTo>
                    <a:pt x="7384" y="10519"/>
                    <a:pt x="7569" y="10628"/>
                    <a:pt x="7674" y="10805"/>
                  </a:cubicBezTo>
                  <a:cubicBezTo>
                    <a:pt x="7789" y="10999"/>
                    <a:pt x="7785" y="11237"/>
                    <a:pt x="7802" y="11462"/>
                  </a:cubicBezTo>
                  <a:cubicBezTo>
                    <a:pt x="7878" y="12462"/>
                    <a:pt x="8442" y="13415"/>
                    <a:pt x="9282" y="13962"/>
                  </a:cubicBezTo>
                  <a:cubicBezTo>
                    <a:pt x="9816" y="14310"/>
                    <a:pt x="10454" y="14490"/>
                    <a:pt x="11091" y="14490"/>
                  </a:cubicBezTo>
                  <a:cubicBezTo>
                    <a:pt x="11458" y="14490"/>
                    <a:pt x="11825" y="14430"/>
                    <a:pt x="12172" y="14308"/>
                  </a:cubicBezTo>
                  <a:cubicBezTo>
                    <a:pt x="12530" y="14181"/>
                    <a:pt x="12890" y="13989"/>
                    <a:pt x="13262" y="13989"/>
                  </a:cubicBezTo>
                  <a:cubicBezTo>
                    <a:pt x="13315" y="13989"/>
                    <a:pt x="13367" y="13993"/>
                    <a:pt x="13420" y="14001"/>
                  </a:cubicBezTo>
                  <a:cubicBezTo>
                    <a:pt x="13647" y="14037"/>
                    <a:pt x="13852" y="14155"/>
                    <a:pt x="14070" y="14229"/>
                  </a:cubicBezTo>
                  <a:cubicBezTo>
                    <a:pt x="14266" y="14295"/>
                    <a:pt x="14463" y="14326"/>
                    <a:pt x="14658" y="14326"/>
                  </a:cubicBezTo>
                  <a:cubicBezTo>
                    <a:pt x="15651" y="14326"/>
                    <a:pt x="16611" y="13538"/>
                    <a:pt x="17282" y="12728"/>
                  </a:cubicBezTo>
                  <a:cubicBezTo>
                    <a:pt x="17674" y="12936"/>
                    <a:pt x="18068" y="13143"/>
                    <a:pt x="18460" y="13351"/>
                  </a:cubicBezTo>
                  <a:cubicBezTo>
                    <a:pt x="17276" y="14015"/>
                    <a:pt x="16194" y="14927"/>
                    <a:pt x="15551" y="16122"/>
                  </a:cubicBezTo>
                  <a:cubicBezTo>
                    <a:pt x="14908" y="17317"/>
                    <a:pt x="14757" y="18820"/>
                    <a:pt x="15366" y="20033"/>
                  </a:cubicBezTo>
                  <a:cubicBezTo>
                    <a:pt x="14174" y="20144"/>
                    <a:pt x="13569" y="21711"/>
                    <a:pt x="14037" y="22811"/>
                  </a:cubicBezTo>
                  <a:cubicBezTo>
                    <a:pt x="14507" y="23911"/>
                    <a:pt x="15656" y="24561"/>
                    <a:pt x="16788" y="24946"/>
                  </a:cubicBezTo>
                  <a:cubicBezTo>
                    <a:pt x="16106" y="25848"/>
                    <a:pt x="16319" y="27214"/>
                    <a:pt x="17056" y="28071"/>
                  </a:cubicBezTo>
                  <a:cubicBezTo>
                    <a:pt x="17793" y="28929"/>
                    <a:pt x="18929" y="29347"/>
                    <a:pt x="20050" y="29505"/>
                  </a:cubicBezTo>
                  <a:lnTo>
                    <a:pt x="20050" y="40"/>
                  </a:lnTo>
                  <a:lnTo>
                    <a:pt x="507" y="6"/>
                  </a:lnTo>
                  <a:lnTo>
                    <a:pt x="507" y="6"/>
                  </a:lnTo>
                  <a:cubicBezTo>
                    <a:pt x="507" y="6"/>
                    <a:pt x="507" y="6"/>
                    <a:pt x="507" y="6"/>
                  </a:cubicBezTo>
                  <a:cubicBezTo>
                    <a:pt x="498" y="2"/>
                    <a:pt x="489" y="0"/>
                    <a:pt x="480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34"/>
          <p:cNvGrpSpPr/>
          <p:nvPr/>
        </p:nvGrpSpPr>
        <p:grpSpPr>
          <a:xfrm>
            <a:off x="3777510" y="298449"/>
            <a:ext cx="5518894" cy="4912133"/>
            <a:chOff x="3777510" y="298449"/>
            <a:chExt cx="5518894" cy="4912133"/>
          </a:xfrm>
        </p:grpSpPr>
        <p:sp>
          <p:nvSpPr>
            <p:cNvPr id="554" name="Google Shape;554;p34"/>
            <p:cNvSpPr/>
            <p:nvPr/>
          </p:nvSpPr>
          <p:spPr>
            <a:xfrm>
              <a:off x="4165772" y="298449"/>
              <a:ext cx="5130632" cy="4912133"/>
            </a:xfrm>
            <a:custGeom>
              <a:avLst/>
              <a:gdLst/>
              <a:ahLst/>
              <a:cxnLst/>
              <a:rect l="l" t="t" r="r" b="b"/>
              <a:pathLst>
                <a:path w="63963" h="61239" extrusionOk="0">
                  <a:moveTo>
                    <a:pt x="41991" y="0"/>
                  </a:moveTo>
                  <a:cubicBezTo>
                    <a:pt x="41260" y="0"/>
                    <a:pt x="40542" y="252"/>
                    <a:pt x="39718" y="470"/>
                  </a:cubicBezTo>
                  <a:cubicBezTo>
                    <a:pt x="38631" y="756"/>
                    <a:pt x="37446" y="846"/>
                    <a:pt x="37118" y="2279"/>
                  </a:cubicBezTo>
                  <a:cubicBezTo>
                    <a:pt x="36837" y="1813"/>
                    <a:pt x="36333" y="1603"/>
                    <a:pt x="35803" y="1603"/>
                  </a:cubicBezTo>
                  <a:cubicBezTo>
                    <a:pt x="35068" y="1603"/>
                    <a:pt x="34285" y="2009"/>
                    <a:pt x="33986" y="2701"/>
                  </a:cubicBezTo>
                  <a:cubicBezTo>
                    <a:pt x="33472" y="3894"/>
                    <a:pt x="34195" y="5353"/>
                    <a:pt x="35322" y="5999"/>
                  </a:cubicBezTo>
                  <a:cubicBezTo>
                    <a:pt x="34527" y="6573"/>
                    <a:pt x="34072" y="7586"/>
                    <a:pt x="34174" y="8560"/>
                  </a:cubicBezTo>
                  <a:cubicBezTo>
                    <a:pt x="34275" y="9534"/>
                    <a:pt x="34927" y="10433"/>
                    <a:pt x="35821" y="10831"/>
                  </a:cubicBezTo>
                  <a:cubicBezTo>
                    <a:pt x="34518" y="11923"/>
                    <a:pt x="34092" y="13935"/>
                    <a:pt x="34840" y="15462"/>
                  </a:cubicBezTo>
                  <a:cubicBezTo>
                    <a:pt x="35477" y="16761"/>
                    <a:pt x="36913" y="17604"/>
                    <a:pt x="38350" y="17604"/>
                  </a:cubicBezTo>
                  <a:cubicBezTo>
                    <a:pt x="38603" y="17604"/>
                    <a:pt x="38855" y="17578"/>
                    <a:pt x="39103" y="17524"/>
                  </a:cubicBezTo>
                  <a:lnTo>
                    <a:pt x="39103" y="17524"/>
                  </a:lnTo>
                  <a:cubicBezTo>
                    <a:pt x="38492" y="18342"/>
                    <a:pt x="38682" y="19641"/>
                    <a:pt x="39500" y="20251"/>
                  </a:cubicBezTo>
                  <a:cubicBezTo>
                    <a:pt x="38995" y="20612"/>
                    <a:pt x="38469" y="21001"/>
                    <a:pt x="38217" y="21567"/>
                  </a:cubicBezTo>
                  <a:cubicBezTo>
                    <a:pt x="37431" y="23335"/>
                    <a:pt x="40149" y="23499"/>
                    <a:pt x="41008" y="24368"/>
                  </a:cubicBezTo>
                  <a:cubicBezTo>
                    <a:pt x="41753" y="25121"/>
                    <a:pt x="41683" y="26514"/>
                    <a:pt x="40866" y="27189"/>
                  </a:cubicBezTo>
                  <a:cubicBezTo>
                    <a:pt x="40665" y="27355"/>
                    <a:pt x="40397" y="27476"/>
                    <a:pt x="40144" y="27476"/>
                  </a:cubicBezTo>
                  <a:cubicBezTo>
                    <a:pt x="40009" y="27476"/>
                    <a:pt x="39878" y="27441"/>
                    <a:pt x="39764" y="27360"/>
                  </a:cubicBezTo>
                  <a:cubicBezTo>
                    <a:pt x="39503" y="27176"/>
                    <a:pt x="39430" y="26828"/>
                    <a:pt x="39292" y="26540"/>
                  </a:cubicBezTo>
                  <a:cubicBezTo>
                    <a:pt x="39009" y="25947"/>
                    <a:pt x="38347" y="25622"/>
                    <a:pt x="37696" y="25622"/>
                  </a:cubicBezTo>
                  <a:cubicBezTo>
                    <a:pt x="37233" y="25622"/>
                    <a:pt x="36776" y="25786"/>
                    <a:pt x="36464" y="26135"/>
                  </a:cubicBezTo>
                  <a:cubicBezTo>
                    <a:pt x="35870" y="25352"/>
                    <a:pt x="34892" y="24885"/>
                    <a:pt x="33913" y="24885"/>
                  </a:cubicBezTo>
                  <a:cubicBezTo>
                    <a:pt x="33744" y="24885"/>
                    <a:pt x="33574" y="24899"/>
                    <a:pt x="33406" y="24927"/>
                  </a:cubicBezTo>
                  <a:cubicBezTo>
                    <a:pt x="32272" y="25122"/>
                    <a:pt x="31277" y="25987"/>
                    <a:pt x="30927" y="27084"/>
                  </a:cubicBezTo>
                  <a:cubicBezTo>
                    <a:pt x="30700" y="27010"/>
                    <a:pt x="30468" y="26976"/>
                    <a:pt x="30236" y="26976"/>
                  </a:cubicBezTo>
                  <a:cubicBezTo>
                    <a:pt x="29339" y="26976"/>
                    <a:pt x="28439" y="27485"/>
                    <a:pt x="27791" y="28144"/>
                  </a:cubicBezTo>
                  <a:cubicBezTo>
                    <a:pt x="26535" y="29420"/>
                    <a:pt x="25946" y="31311"/>
                    <a:pt x="26186" y="33078"/>
                  </a:cubicBezTo>
                  <a:cubicBezTo>
                    <a:pt x="26291" y="33859"/>
                    <a:pt x="26635" y="34559"/>
                    <a:pt x="26789" y="35323"/>
                  </a:cubicBezTo>
                  <a:cubicBezTo>
                    <a:pt x="26966" y="36196"/>
                    <a:pt x="27116" y="36946"/>
                    <a:pt x="27723" y="37645"/>
                  </a:cubicBezTo>
                  <a:cubicBezTo>
                    <a:pt x="28449" y="38482"/>
                    <a:pt x="29550" y="38975"/>
                    <a:pt x="30656" y="38975"/>
                  </a:cubicBezTo>
                  <a:cubicBezTo>
                    <a:pt x="30769" y="38975"/>
                    <a:pt x="30882" y="38970"/>
                    <a:pt x="30995" y="38959"/>
                  </a:cubicBezTo>
                  <a:lnTo>
                    <a:pt x="30995" y="38959"/>
                  </a:lnTo>
                  <a:cubicBezTo>
                    <a:pt x="30924" y="39805"/>
                    <a:pt x="31583" y="40585"/>
                    <a:pt x="32376" y="40889"/>
                  </a:cubicBezTo>
                  <a:cubicBezTo>
                    <a:pt x="32755" y="41034"/>
                    <a:pt x="33155" y="41091"/>
                    <a:pt x="33561" y="41091"/>
                  </a:cubicBezTo>
                  <a:cubicBezTo>
                    <a:pt x="34004" y="41091"/>
                    <a:pt x="34452" y="41023"/>
                    <a:pt x="34884" y="40928"/>
                  </a:cubicBezTo>
                  <a:lnTo>
                    <a:pt x="34884" y="40928"/>
                  </a:lnTo>
                  <a:cubicBezTo>
                    <a:pt x="34643" y="41909"/>
                    <a:pt x="34636" y="42947"/>
                    <a:pt x="34865" y="43933"/>
                  </a:cubicBezTo>
                  <a:cubicBezTo>
                    <a:pt x="34482" y="43554"/>
                    <a:pt x="33946" y="43388"/>
                    <a:pt x="33402" y="43388"/>
                  </a:cubicBezTo>
                  <a:cubicBezTo>
                    <a:pt x="33100" y="43388"/>
                    <a:pt x="32796" y="43439"/>
                    <a:pt x="32513" y="43533"/>
                  </a:cubicBezTo>
                  <a:cubicBezTo>
                    <a:pt x="31718" y="43795"/>
                    <a:pt x="31051" y="44337"/>
                    <a:pt x="30403" y="44867"/>
                  </a:cubicBezTo>
                  <a:cubicBezTo>
                    <a:pt x="31007" y="44373"/>
                    <a:pt x="27611" y="42629"/>
                    <a:pt x="27275" y="42561"/>
                  </a:cubicBezTo>
                  <a:cubicBezTo>
                    <a:pt x="26973" y="42498"/>
                    <a:pt x="26654" y="42469"/>
                    <a:pt x="26328" y="42469"/>
                  </a:cubicBezTo>
                  <a:cubicBezTo>
                    <a:pt x="25283" y="42469"/>
                    <a:pt x="24165" y="42766"/>
                    <a:pt x="23297" y="43216"/>
                  </a:cubicBezTo>
                  <a:cubicBezTo>
                    <a:pt x="20956" y="44426"/>
                    <a:pt x="19985" y="48030"/>
                    <a:pt x="20833" y="50398"/>
                  </a:cubicBezTo>
                  <a:cubicBezTo>
                    <a:pt x="21521" y="52313"/>
                    <a:pt x="23292" y="53818"/>
                    <a:pt x="23487" y="55843"/>
                  </a:cubicBezTo>
                  <a:cubicBezTo>
                    <a:pt x="23511" y="56079"/>
                    <a:pt x="23505" y="56337"/>
                    <a:pt x="23360" y="56524"/>
                  </a:cubicBezTo>
                  <a:cubicBezTo>
                    <a:pt x="23194" y="56740"/>
                    <a:pt x="22899" y="56796"/>
                    <a:pt x="22629" y="56832"/>
                  </a:cubicBezTo>
                  <a:cubicBezTo>
                    <a:pt x="21830" y="56940"/>
                    <a:pt x="21024" y="56994"/>
                    <a:pt x="20218" y="56994"/>
                  </a:cubicBezTo>
                  <a:cubicBezTo>
                    <a:pt x="19306" y="56994"/>
                    <a:pt x="18394" y="56925"/>
                    <a:pt x="17492" y="56787"/>
                  </a:cubicBezTo>
                  <a:cubicBezTo>
                    <a:pt x="17109" y="56728"/>
                    <a:pt x="16708" y="56649"/>
                    <a:pt x="16411" y="56402"/>
                  </a:cubicBezTo>
                  <a:cubicBezTo>
                    <a:pt x="15622" y="55743"/>
                    <a:pt x="16038" y="54469"/>
                    <a:pt x="16553" y="53580"/>
                  </a:cubicBezTo>
                  <a:cubicBezTo>
                    <a:pt x="17070" y="52691"/>
                    <a:pt x="17611" y="51513"/>
                    <a:pt x="16951" y="50725"/>
                  </a:cubicBezTo>
                  <a:cubicBezTo>
                    <a:pt x="16569" y="50269"/>
                    <a:pt x="15861" y="50087"/>
                    <a:pt x="15667" y="49526"/>
                  </a:cubicBezTo>
                  <a:cubicBezTo>
                    <a:pt x="15546" y="49175"/>
                    <a:pt x="15674" y="48795"/>
                    <a:pt x="15702" y="48425"/>
                  </a:cubicBezTo>
                  <a:cubicBezTo>
                    <a:pt x="15823" y="46831"/>
                    <a:pt x="14158" y="45755"/>
                    <a:pt x="12720" y="45050"/>
                  </a:cubicBezTo>
                  <a:cubicBezTo>
                    <a:pt x="11492" y="44449"/>
                    <a:pt x="10176" y="43832"/>
                    <a:pt x="8830" y="43832"/>
                  </a:cubicBezTo>
                  <a:cubicBezTo>
                    <a:pt x="8620" y="43832"/>
                    <a:pt x="8408" y="43847"/>
                    <a:pt x="8197" y="43880"/>
                  </a:cubicBezTo>
                  <a:cubicBezTo>
                    <a:pt x="6820" y="44090"/>
                    <a:pt x="5597" y="45095"/>
                    <a:pt x="5119" y="46402"/>
                  </a:cubicBezTo>
                  <a:cubicBezTo>
                    <a:pt x="3638" y="46490"/>
                    <a:pt x="2940" y="48372"/>
                    <a:pt x="3193" y="49834"/>
                  </a:cubicBezTo>
                  <a:cubicBezTo>
                    <a:pt x="3444" y="51297"/>
                    <a:pt x="4254" y="52647"/>
                    <a:pt x="4303" y="54129"/>
                  </a:cubicBezTo>
                  <a:cubicBezTo>
                    <a:pt x="3616" y="54181"/>
                    <a:pt x="2990" y="54707"/>
                    <a:pt x="2820" y="55375"/>
                  </a:cubicBezTo>
                  <a:cubicBezTo>
                    <a:pt x="2539" y="55172"/>
                    <a:pt x="2136" y="55062"/>
                    <a:pt x="1730" y="55062"/>
                  </a:cubicBezTo>
                  <a:cubicBezTo>
                    <a:pt x="1232" y="55062"/>
                    <a:pt x="731" y="55228"/>
                    <a:pt x="449" y="55594"/>
                  </a:cubicBezTo>
                  <a:cubicBezTo>
                    <a:pt x="1" y="56175"/>
                    <a:pt x="328" y="57220"/>
                    <a:pt x="403" y="57932"/>
                  </a:cubicBezTo>
                  <a:cubicBezTo>
                    <a:pt x="497" y="58840"/>
                    <a:pt x="232" y="59892"/>
                    <a:pt x="162" y="60819"/>
                  </a:cubicBezTo>
                  <a:cubicBezTo>
                    <a:pt x="5280" y="61099"/>
                    <a:pt x="10405" y="61239"/>
                    <a:pt x="15531" y="61239"/>
                  </a:cubicBezTo>
                  <a:cubicBezTo>
                    <a:pt x="19707" y="61239"/>
                    <a:pt x="23883" y="61146"/>
                    <a:pt x="28056" y="60960"/>
                  </a:cubicBezTo>
                  <a:cubicBezTo>
                    <a:pt x="33995" y="60697"/>
                    <a:pt x="39931" y="60245"/>
                    <a:pt x="45876" y="60245"/>
                  </a:cubicBezTo>
                  <a:cubicBezTo>
                    <a:pt x="45963" y="60245"/>
                    <a:pt x="46050" y="60245"/>
                    <a:pt x="46136" y="60245"/>
                  </a:cubicBezTo>
                  <a:cubicBezTo>
                    <a:pt x="49530" y="60253"/>
                    <a:pt x="52927" y="60410"/>
                    <a:pt x="56319" y="60410"/>
                  </a:cubicBezTo>
                  <a:cubicBezTo>
                    <a:pt x="58236" y="60410"/>
                    <a:pt x="60150" y="60360"/>
                    <a:pt x="62062" y="60204"/>
                  </a:cubicBezTo>
                  <a:cubicBezTo>
                    <a:pt x="63963" y="60048"/>
                    <a:pt x="63638" y="56363"/>
                    <a:pt x="63602" y="54904"/>
                  </a:cubicBezTo>
                  <a:cubicBezTo>
                    <a:pt x="63545" y="52566"/>
                    <a:pt x="63119" y="50256"/>
                    <a:pt x="62820" y="47942"/>
                  </a:cubicBezTo>
                  <a:cubicBezTo>
                    <a:pt x="62215" y="43259"/>
                    <a:pt x="62152" y="38505"/>
                    <a:pt x="62630" y="33807"/>
                  </a:cubicBezTo>
                  <a:cubicBezTo>
                    <a:pt x="62853" y="31617"/>
                    <a:pt x="62932" y="29413"/>
                    <a:pt x="62439" y="27250"/>
                  </a:cubicBezTo>
                  <a:cubicBezTo>
                    <a:pt x="62345" y="26841"/>
                    <a:pt x="62228" y="26430"/>
                    <a:pt x="62261" y="26011"/>
                  </a:cubicBezTo>
                  <a:cubicBezTo>
                    <a:pt x="62294" y="25585"/>
                    <a:pt x="62480" y="25189"/>
                    <a:pt x="62596" y="24778"/>
                  </a:cubicBezTo>
                  <a:cubicBezTo>
                    <a:pt x="62833" y="23933"/>
                    <a:pt x="62792" y="22775"/>
                    <a:pt x="62412" y="21972"/>
                  </a:cubicBezTo>
                  <a:cubicBezTo>
                    <a:pt x="62325" y="21792"/>
                    <a:pt x="61036" y="20320"/>
                    <a:pt x="60619" y="20320"/>
                  </a:cubicBezTo>
                  <a:cubicBezTo>
                    <a:pt x="60570" y="20320"/>
                    <a:pt x="60533" y="20340"/>
                    <a:pt x="60512" y="20384"/>
                  </a:cubicBezTo>
                  <a:cubicBezTo>
                    <a:pt x="61842" y="17669"/>
                    <a:pt x="59247" y="15200"/>
                    <a:pt x="56629" y="15200"/>
                  </a:cubicBezTo>
                  <a:cubicBezTo>
                    <a:pt x="56294" y="15200"/>
                    <a:pt x="55958" y="15240"/>
                    <a:pt x="55630" y="15326"/>
                  </a:cubicBezTo>
                  <a:cubicBezTo>
                    <a:pt x="54618" y="15592"/>
                    <a:pt x="53731" y="16287"/>
                    <a:pt x="53212" y="17193"/>
                  </a:cubicBezTo>
                  <a:lnTo>
                    <a:pt x="53212" y="17193"/>
                  </a:lnTo>
                  <a:cubicBezTo>
                    <a:pt x="53391" y="16641"/>
                    <a:pt x="53355" y="16018"/>
                    <a:pt x="53095" y="15499"/>
                  </a:cubicBezTo>
                  <a:cubicBezTo>
                    <a:pt x="52749" y="14807"/>
                    <a:pt x="52021" y="14325"/>
                    <a:pt x="51250" y="14276"/>
                  </a:cubicBezTo>
                  <a:cubicBezTo>
                    <a:pt x="51853" y="13216"/>
                    <a:pt x="51808" y="11819"/>
                    <a:pt x="51138" y="10800"/>
                  </a:cubicBezTo>
                  <a:cubicBezTo>
                    <a:pt x="50613" y="10000"/>
                    <a:pt x="49121" y="9092"/>
                    <a:pt x="47940" y="9092"/>
                  </a:cubicBezTo>
                  <a:cubicBezTo>
                    <a:pt x="47624" y="9092"/>
                    <a:pt x="47330" y="9157"/>
                    <a:pt x="47083" y="9307"/>
                  </a:cubicBezTo>
                  <a:cubicBezTo>
                    <a:pt x="46859" y="8091"/>
                    <a:pt x="45845" y="7017"/>
                    <a:pt x="44553" y="7017"/>
                  </a:cubicBezTo>
                  <a:cubicBezTo>
                    <a:pt x="44524" y="7017"/>
                    <a:pt x="44494" y="7018"/>
                    <a:pt x="44464" y="7019"/>
                  </a:cubicBezTo>
                  <a:cubicBezTo>
                    <a:pt x="45501" y="6980"/>
                    <a:pt x="45565" y="4492"/>
                    <a:pt x="45488" y="3854"/>
                  </a:cubicBezTo>
                  <a:cubicBezTo>
                    <a:pt x="45332" y="2545"/>
                    <a:pt x="44812" y="1249"/>
                    <a:pt x="43663" y="514"/>
                  </a:cubicBezTo>
                  <a:cubicBezTo>
                    <a:pt x="43067" y="135"/>
                    <a:pt x="42526" y="0"/>
                    <a:pt x="41991" y="0"/>
                  </a:cubicBezTo>
                  <a:close/>
                </a:path>
              </a:pathLst>
            </a:custGeom>
            <a:solidFill>
              <a:srgbClr val="191919">
                <a:alpha val="26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3777510" y="1516350"/>
              <a:ext cx="5384261" cy="3693927"/>
            </a:xfrm>
            <a:custGeom>
              <a:avLst/>
              <a:gdLst/>
              <a:ahLst/>
              <a:cxnLst/>
              <a:rect l="l" t="t" r="r" b="b"/>
              <a:pathLst>
                <a:path w="62289" h="42734" extrusionOk="0">
                  <a:moveTo>
                    <a:pt x="55771" y="1"/>
                  </a:moveTo>
                  <a:cubicBezTo>
                    <a:pt x="53978" y="1"/>
                    <a:pt x="52258" y="1025"/>
                    <a:pt x="51133" y="2440"/>
                  </a:cubicBezTo>
                  <a:cubicBezTo>
                    <a:pt x="50264" y="3535"/>
                    <a:pt x="49686" y="4995"/>
                    <a:pt x="50092" y="6333"/>
                  </a:cubicBezTo>
                  <a:cubicBezTo>
                    <a:pt x="47816" y="7494"/>
                    <a:pt x="47213" y="10628"/>
                    <a:pt x="48009" y="13057"/>
                  </a:cubicBezTo>
                  <a:cubicBezTo>
                    <a:pt x="48242" y="13771"/>
                    <a:pt x="48602" y="14522"/>
                    <a:pt x="49237" y="14961"/>
                  </a:cubicBezTo>
                  <a:cubicBezTo>
                    <a:pt x="49760" y="15321"/>
                    <a:pt x="50502" y="15200"/>
                    <a:pt x="50981" y="15605"/>
                  </a:cubicBezTo>
                  <a:cubicBezTo>
                    <a:pt x="51896" y="16380"/>
                    <a:pt x="51739" y="17839"/>
                    <a:pt x="52716" y="18691"/>
                  </a:cubicBezTo>
                  <a:cubicBezTo>
                    <a:pt x="53417" y="19304"/>
                    <a:pt x="53929" y="19539"/>
                    <a:pt x="54085" y="20466"/>
                  </a:cubicBezTo>
                  <a:cubicBezTo>
                    <a:pt x="54243" y="21414"/>
                    <a:pt x="53613" y="22248"/>
                    <a:pt x="54054" y="23198"/>
                  </a:cubicBezTo>
                  <a:cubicBezTo>
                    <a:pt x="54340" y="23817"/>
                    <a:pt x="54862" y="24291"/>
                    <a:pt x="55370" y="24748"/>
                  </a:cubicBezTo>
                  <a:cubicBezTo>
                    <a:pt x="54555" y="25231"/>
                    <a:pt x="53846" y="25889"/>
                    <a:pt x="53302" y="26663"/>
                  </a:cubicBezTo>
                  <a:cubicBezTo>
                    <a:pt x="53408" y="25883"/>
                    <a:pt x="52658" y="25197"/>
                    <a:pt x="51878" y="25078"/>
                  </a:cubicBezTo>
                  <a:cubicBezTo>
                    <a:pt x="51755" y="25059"/>
                    <a:pt x="51631" y="25050"/>
                    <a:pt x="51507" y="25050"/>
                  </a:cubicBezTo>
                  <a:cubicBezTo>
                    <a:pt x="50854" y="25050"/>
                    <a:pt x="50206" y="25291"/>
                    <a:pt x="49588" y="25529"/>
                  </a:cubicBezTo>
                  <a:cubicBezTo>
                    <a:pt x="50005" y="24644"/>
                    <a:pt x="49661" y="23475"/>
                    <a:pt x="48831" y="22958"/>
                  </a:cubicBezTo>
                  <a:cubicBezTo>
                    <a:pt x="48521" y="22765"/>
                    <a:pt x="48158" y="22673"/>
                    <a:pt x="47795" y="22673"/>
                  </a:cubicBezTo>
                  <a:cubicBezTo>
                    <a:pt x="47185" y="22673"/>
                    <a:pt x="46571" y="22932"/>
                    <a:pt x="46188" y="23410"/>
                  </a:cubicBezTo>
                  <a:cubicBezTo>
                    <a:pt x="46265" y="21574"/>
                    <a:pt x="44694" y="19889"/>
                    <a:pt x="42874" y="19626"/>
                  </a:cubicBezTo>
                  <a:cubicBezTo>
                    <a:pt x="42684" y="19599"/>
                    <a:pt x="42493" y="19585"/>
                    <a:pt x="42302" y="19585"/>
                  </a:cubicBezTo>
                  <a:cubicBezTo>
                    <a:pt x="40674" y="19585"/>
                    <a:pt x="39081" y="20554"/>
                    <a:pt x="38218" y="21954"/>
                  </a:cubicBezTo>
                  <a:cubicBezTo>
                    <a:pt x="37700" y="22793"/>
                    <a:pt x="37414" y="23808"/>
                    <a:pt x="37600" y="24777"/>
                  </a:cubicBezTo>
                  <a:cubicBezTo>
                    <a:pt x="37788" y="25765"/>
                    <a:pt x="38479" y="26529"/>
                    <a:pt x="39402" y="26885"/>
                  </a:cubicBezTo>
                  <a:cubicBezTo>
                    <a:pt x="37909" y="29238"/>
                    <a:pt x="40661" y="29853"/>
                    <a:pt x="42146" y="30614"/>
                  </a:cubicBezTo>
                  <a:lnTo>
                    <a:pt x="42146" y="30614"/>
                  </a:lnTo>
                  <a:cubicBezTo>
                    <a:pt x="41987" y="30532"/>
                    <a:pt x="41822" y="30496"/>
                    <a:pt x="41657" y="30496"/>
                  </a:cubicBezTo>
                  <a:cubicBezTo>
                    <a:pt x="41013" y="30496"/>
                    <a:pt x="40361" y="31050"/>
                    <a:pt x="39999" y="31646"/>
                  </a:cubicBezTo>
                  <a:cubicBezTo>
                    <a:pt x="39544" y="32396"/>
                    <a:pt x="39233" y="33306"/>
                    <a:pt x="38475" y="33747"/>
                  </a:cubicBezTo>
                  <a:cubicBezTo>
                    <a:pt x="38221" y="33895"/>
                    <a:pt x="37931" y="33965"/>
                    <a:pt x="37638" y="33965"/>
                  </a:cubicBezTo>
                  <a:cubicBezTo>
                    <a:pt x="36995" y="33965"/>
                    <a:pt x="36342" y="33629"/>
                    <a:pt x="36036" y="33057"/>
                  </a:cubicBezTo>
                  <a:cubicBezTo>
                    <a:pt x="35862" y="32733"/>
                    <a:pt x="35794" y="32361"/>
                    <a:pt x="35659" y="32019"/>
                  </a:cubicBezTo>
                  <a:cubicBezTo>
                    <a:pt x="35193" y="30833"/>
                    <a:pt x="33901" y="30121"/>
                    <a:pt x="32621" y="30121"/>
                  </a:cubicBezTo>
                  <a:cubicBezTo>
                    <a:pt x="32364" y="30121"/>
                    <a:pt x="32108" y="30150"/>
                    <a:pt x="31858" y="30209"/>
                  </a:cubicBezTo>
                  <a:cubicBezTo>
                    <a:pt x="30370" y="30564"/>
                    <a:pt x="29206" y="31836"/>
                    <a:pt x="28714" y="33285"/>
                  </a:cubicBezTo>
                  <a:cubicBezTo>
                    <a:pt x="28550" y="33221"/>
                    <a:pt x="28381" y="33191"/>
                    <a:pt x="28211" y="33191"/>
                  </a:cubicBezTo>
                  <a:cubicBezTo>
                    <a:pt x="27488" y="33191"/>
                    <a:pt x="26767" y="33729"/>
                    <a:pt x="26448" y="34411"/>
                  </a:cubicBezTo>
                  <a:cubicBezTo>
                    <a:pt x="26067" y="35224"/>
                    <a:pt x="25953" y="36411"/>
                    <a:pt x="26486" y="37144"/>
                  </a:cubicBezTo>
                  <a:cubicBezTo>
                    <a:pt x="26527" y="37200"/>
                    <a:pt x="28133" y="38774"/>
                    <a:pt x="28008" y="38774"/>
                  </a:cubicBezTo>
                  <a:cubicBezTo>
                    <a:pt x="28004" y="38774"/>
                    <a:pt x="27998" y="38773"/>
                    <a:pt x="27991" y="38769"/>
                  </a:cubicBezTo>
                  <a:cubicBezTo>
                    <a:pt x="27238" y="38446"/>
                    <a:pt x="26138" y="38312"/>
                    <a:pt x="25017" y="38312"/>
                  </a:cubicBezTo>
                  <a:cubicBezTo>
                    <a:pt x="23782" y="38312"/>
                    <a:pt x="22523" y="38475"/>
                    <a:pt x="21676" y="38727"/>
                  </a:cubicBezTo>
                  <a:cubicBezTo>
                    <a:pt x="21082" y="37968"/>
                    <a:pt x="20119" y="37579"/>
                    <a:pt x="19159" y="37579"/>
                  </a:cubicBezTo>
                  <a:cubicBezTo>
                    <a:pt x="18327" y="37579"/>
                    <a:pt x="17499" y="37872"/>
                    <a:pt x="16916" y="38470"/>
                  </a:cubicBezTo>
                  <a:cubicBezTo>
                    <a:pt x="15915" y="37581"/>
                    <a:pt x="14582" y="37141"/>
                    <a:pt x="13247" y="37141"/>
                  </a:cubicBezTo>
                  <a:cubicBezTo>
                    <a:pt x="11775" y="37141"/>
                    <a:pt x="10300" y="37675"/>
                    <a:pt x="9265" y="38729"/>
                  </a:cubicBezTo>
                  <a:cubicBezTo>
                    <a:pt x="9113" y="38648"/>
                    <a:pt x="8957" y="38612"/>
                    <a:pt x="8801" y="38612"/>
                  </a:cubicBezTo>
                  <a:cubicBezTo>
                    <a:pt x="8173" y="38612"/>
                    <a:pt x="7537" y="39188"/>
                    <a:pt x="7103" y="39726"/>
                  </a:cubicBezTo>
                  <a:cubicBezTo>
                    <a:pt x="6463" y="40517"/>
                    <a:pt x="6001" y="40805"/>
                    <a:pt x="5616" y="40805"/>
                  </a:cubicBezTo>
                  <a:cubicBezTo>
                    <a:pt x="4728" y="40805"/>
                    <a:pt x="4252" y="39272"/>
                    <a:pt x="2968" y="38837"/>
                  </a:cubicBezTo>
                  <a:cubicBezTo>
                    <a:pt x="2760" y="38766"/>
                    <a:pt x="2561" y="38734"/>
                    <a:pt x="2372" y="38734"/>
                  </a:cubicBezTo>
                  <a:cubicBezTo>
                    <a:pt x="840" y="38734"/>
                    <a:pt x="0" y="40882"/>
                    <a:pt x="614" y="42225"/>
                  </a:cubicBezTo>
                  <a:lnTo>
                    <a:pt x="1378" y="42412"/>
                  </a:lnTo>
                  <a:lnTo>
                    <a:pt x="60097" y="42669"/>
                  </a:lnTo>
                  <a:cubicBezTo>
                    <a:pt x="60508" y="42693"/>
                    <a:pt x="60828" y="42734"/>
                    <a:pt x="61084" y="42734"/>
                  </a:cubicBezTo>
                  <a:cubicBezTo>
                    <a:pt x="61577" y="42734"/>
                    <a:pt x="61834" y="42581"/>
                    <a:pt x="62053" y="41854"/>
                  </a:cubicBezTo>
                  <a:cubicBezTo>
                    <a:pt x="62289" y="41072"/>
                    <a:pt x="62054" y="39595"/>
                    <a:pt x="62088" y="38759"/>
                  </a:cubicBezTo>
                  <a:cubicBezTo>
                    <a:pt x="62195" y="36114"/>
                    <a:pt x="61972" y="33468"/>
                    <a:pt x="61979" y="30822"/>
                  </a:cubicBezTo>
                  <a:cubicBezTo>
                    <a:pt x="61988" y="26843"/>
                    <a:pt x="62135" y="22940"/>
                    <a:pt x="62127" y="18983"/>
                  </a:cubicBezTo>
                  <a:cubicBezTo>
                    <a:pt x="62120" y="14749"/>
                    <a:pt x="61933" y="10515"/>
                    <a:pt x="61566" y="6297"/>
                  </a:cubicBezTo>
                  <a:cubicBezTo>
                    <a:pt x="61470" y="5191"/>
                    <a:pt x="61056" y="3778"/>
                    <a:pt x="59947" y="3738"/>
                  </a:cubicBezTo>
                  <a:cubicBezTo>
                    <a:pt x="59914" y="1800"/>
                    <a:pt x="58096" y="180"/>
                    <a:pt x="56164" y="17"/>
                  </a:cubicBezTo>
                  <a:cubicBezTo>
                    <a:pt x="56033" y="6"/>
                    <a:pt x="55902" y="1"/>
                    <a:pt x="55771" y="1"/>
                  </a:cubicBezTo>
                  <a:close/>
                </a:path>
              </a:pathLst>
            </a:custGeom>
            <a:solidFill>
              <a:srgbClr val="191919">
                <a:alpha val="26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>
              <a:off x="5833484" y="1018613"/>
              <a:ext cx="807178" cy="582022"/>
            </a:xfrm>
            <a:custGeom>
              <a:avLst/>
              <a:gdLst/>
              <a:ahLst/>
              <a:cxnLst/>
              <a:rect l="l" t="t" r="r" b="b"/>
              <a:pathLst>
                <a:path w="10063" h="7256" extrusionOk="0">
                  <a:moveTo>
                    <a:pt x="6093" y="0"/>
                  </a:moveTo>
                  <a:cubicBezTo>
                    <a:pt x="5118" y="0"/>
                    <a:pt x="4089" y="644"/>
                    <a:pt x="3634" y="1415"/>
                  </a:cubicBezTo>
                  <a:cubicBezTo>
                    <a:pt x="3430" y="1764"/>
                    <a:pt x="3245" y="2142"/>
                    <a:pt x="3217" y="2546"/>
                  </a:cubicBezTo>
                  <a:cubicBezTo>
                    <a:pt x="3187" y="2951"/>
                    <a:pt x="3342" y="3390"/>
                    <a:pt x="3685" y="3604"/>
                  </a:cubicBezTo>
                  <a:cubicBezTo>
                    <a:pt x="3386" y="3419"/>
                    <a:pt x="3084" y="3338"/>
                    <a:pt x="2793" y="3338"/>
                  </a:cubicBezTo>
                  <a:cubicBezTo>
                    <a:pt x="2571" y="3338"/>
                    <a:pt x="2356" y="3385"/>
                    <a:pt x="2154" y="3469"/>
                  </a:cubicBezTo>
                  <a:cubicBezTo>
                    <a:pt x="770" y="4046"/>
                    <a:pt x="1" y="6366"/>
                    <a:pt x="1912" y="7050"/>
                  </a:cubicBezTo>
                  <a:cubicBezTo>
                    <a:pt x="2301" y="7190"/>
                    <a:pt x="2752" y="7256"/>
                    <a:pt x="3236" y="7256"/>
                  </a:cubicBezTo>
                  <a:cubicBezTo>
                    <a:pt x="6091" y="7256"/>
                    <a:pt x="10063" y="4960"/>
                    <a:pt x="8843" y="1987"/>
                  </a:cubicBezTo>
                  <a:cubicBezTo>
                    <a:pt x="8699" y="1636"/>
                    <a:pt x="8359" y="1282"/>
                    <a:pt x="8020" y="1282"/>
                  </a:cubicBezTo>
                  <a:cubicBezTo>
                    <a:pt x="7938" y="1282"/>
                    <a:pt x="7856" y="1303"/>
                    <a:pt x="7777" y="1350"/>
                  </a:cubicBezTo>
                  <a:cubicBezTo>
                    <a:pt x="7694" y="801"/>
                    <a:pt x="7295" y="311"/>
                    <a:pt x="6774" y="118"/>
                  </a:cubicBezTo>
                  <a:cubicBezTo>
                    <a:pt x="6556" y="37"/>
                    <a:pt x="6326" y="0"/>
                    <a:pt x="6093" y="0"/>
                  </a:cubicBezTo>
                  <a:close/>
                </a:path>
              </a:pathLst>
            </a:custGeom>
            <a:solidFill>
              <a:srgbClr val="191919">
                <a:alpha val="34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34"/>
          <p:cNvGrpSpPr/>
          <p:nvPr/>
        </p:nvGrpSpPr>
        <p:grpSpPr>
          <a:xfrm>
            <a:off x="-230225" y="145238"/>
            <a:ext cx="9374225" cy="4935150"/>
            <a:chOff x="-230225" y="145238"/>
            <a:chExt cx="9374225" cy="4935150"/>
          </a:xfrm>
        </p:grpSpPr>
        <p:sp>
          <p:nvSpPr>
            <p:cNvPr id="558" name="Google Shape;558;p34"/>
            <p:cNvSpPr/>
            <p:nvPr/>
          </p:nvSpPr>
          <p:spPr>
            <a:xfrm>
              <a:off x="8158500" y="36948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1753891" y="531115"/>
              <a:ext cx="1201800" cy="1069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700938" y="387163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7711200" y="489475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-230225" y="13707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8309138" y="2882763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5105988" y="14523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105988" y="4608488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" name="Google Shape;567;p35"/>
          <p:cNvGrpSpPr/>
          <p:nvPr/>
        </p:nvGrpSpPr>
        <p:grpSpPr>
          <a:xfrm>
            <a:off x="31175" y="0"/>
            <a:ext cx="9112825" cy="5287250"/>
            <a:chOff x="31175" y="0"/>
            <a:chExt cx="9112825" cy="5287250"/>
          </a:xfrm>
        </p:grpSpPr>
        <p:sp>
          <p:nvSpPr>
            <p:cNvPr id="568" name="Google Shape;568;p35"/>
            <p:cNvSpPr/>
            <p:nvPr/>
          </p:nvSpPr>
          <p:spPr>
            <a:xfrm>
              <a:off x="2214425" y="24634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2330325" y="37273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8158500" y="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60000">
                  <a:srgbClr val="191919">
                    <a:alpha val="1058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6122400" y="150588"/>
              <a:ext cx="684300" cy="6843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8110700" y="415800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436350" y="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60000">
                  <a:srgbClr val="191919">
                    <a:alpha val="1058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104925" y="1302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5605325" y="4301750"/>
              <a:ext cx="985500" cy="985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7000">
                  <a:srgbClr val="FF9906">
                    <a:alpha val="34117"/>
                  </a:srgbClr>
                </a:gs>
                <a:gs pos="54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6334800" y="430175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7905550" y="615575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3613550" y="460850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31175" y="3686100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1110250" y="392775"/>
              <a:ext cx="471900" cy="471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6000">
                  <a:srgbClr val="EB5D00">
                    <a:alpha val="29019"/>
                  </a:srgbClr>
                </a:gs>
                <a:gs pos="6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Encode Sans Expanded SemiBold"/>
              <a:buNone/>
              <a:defRPr sz="3000">
                <a:solidFill>
                  <a:schemeClr val="accent2"/>
                </a:solidFill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79" r:id="rId6"/>
    <p:sldLayoutId id="2147483680" r:id="rId7"/>
    <p:sldLayoutId id="214748368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7.jp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hyperlink" Target="https://pixabay.com/pt/aten%C3%A7%C3%A3o-ponto-de-exclama%C3%A7%C3%A3o-307030/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9"/>
          <p:cNvSpPr txBox="1">
            <a:spLocks noGrp="1"/>
          </p:cNvSpPr>
          <p:nvPr>
            <p:ph type="ctrTitle"/>
          </p:nvPr>
        </p:nvSpPr>
        <p:spPr>
          <a:xfrm>
            <a:off x="3505200" y="3943313"/>
            <a:ext cx="1982675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Eyshilla e Manuele</a:t>
            </a:r>
            <a:endParaRPr dirty="0"/>
          </a:p>
        </p:txBody>
      </p:sp>
      <p:sp>
        <p:nvSpPr>
          <p:cNvPr id="687" name="Google Shape;687;p39"/>
          <p:cNvSpPr txBox="1">
            <a:spLocks noGrp="1"/>
          </p:cNvSpPr>
          <p:nvPr>
            <p:ph type="ctrTitle" idx="2"/>
          </p:nvPr>
        </p:nvSpPr>
        <p:spPr>
          <a:xfrm>
            <a:off x="1610638" y="1446980"/>
            <a:ext cx="5922724" cy="1446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ANÁLISE COMPARATIVA DE FOCOS DE QUEIMADAS </a:t>
            </a:r>
            <a:endParaRPr b="1" dirty="0"/>
          </a:p>
        </p:txBody>
      </p:sp>
      <p:cxnSp>
        <p:nvCxnSpPr>
          <p:cNvPr id="688" name="Google Shape;688;p39"/>
          <p:cNvCxnSpPr/>
          <p:nvPr/>
        </p:nvCxnSpPr>
        <p:spPr>
          <a:xfrm rot="10800000">
            <a:off x="1881900" y="2791175"/>
            <a:ext cx="53802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687;p39">
            <a:extLst>
              <a:ext uri="{FF2B5EF4-FFF2-40B4-BE49-F238E27FC236}">
                <a16:creationId xmlns:a16="http://schemas.microsoft.com/office/drawing/2014/main" id="{F375610B-7DBE-5BA6-FF46-0F00DBA82321}"/>
              </a:ext>
            </a:extLst>
          </p:cNvPr>
          <p:cNvSpPr txBox="1">
            <a:spLocks/>
          </p:cNvSpPr>
          <p:nvPr/>
        </p:nvSpPr>
        <p:spPr>
          <a:xfrm>
            <a:off x="3720412" y="2791175"/>
            <a:ext cx="1703176" cy="5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ncode Sans Expanded SemiBold"/>
              <a:buNone/>
              <a:defRPr sz="4100" b="0" i="0" u="none" strike="noStrike" cap="none">
                <a:solidFill>
                  <a:schemeClr val="accent2"/>
                </a:solidFill>
                <a:latin typeface="Encode Sans Expanded SemiBold"/>
                <a:ea typeface="Encode Sans Expanded SemiBold"/>
                <a:cs typeface="Encode Sans Expanded SemiBold"/>
                <a:sym typeface="Encode Sans Expand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dirty="0"/>
              <a:t>2023/2024</a:t>
            </a:r>
          </a:p>
        </p:txBody>
      </p:sp>
      <p:pic>
        <p:nvPicPr>
          <p:cNvPr id="4" name="Imagem 3" descr="Mulher posando para foto em frente a prateleira com livros&#10;&#10;Descrição gerada automaticamente">
            <a:extLst>
              <a:ext uri="{FF2B5EF4-FFF2-40B4-BE49-F238E27FC236}">
                <a16:creationId xmlns:a16="http://schemas.microsoft.com/office/drawing/2014/main" id="{97195C02-839B-D884-0C7D-A29D1EE124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5004" y="3047306"/>
            <a:ext cx="1787236" cy="1770882"/>
          </a:xfrm>
          <a:prstGeom prst="ellipse">
            <a:avLst/>
          </a:prstGeom>
          <a:ln w="63500" cap="rnd"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m 5" descr="Mulher escovando os dentes&#10;&#10;Descrição gerada automaticamente">
            <a:extLst>
              <a:ext uri="{FF2B5EF4-FFF2-40B4-BE49-F238E27FC236}">
                <a16:creationId xmlns:a16="http://schemas.microsoft.com/office/drawing/2014/main" id="{A0644375-1D42-D21F-C396-A1C26CBBB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6126" y="3047306"/>
            <a:ext cx="1787236" cy="1792014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F3203BB1-F53E-7A87-960C-77D2AA119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7051799-1D56-517E-7D80-852524E2C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02" y="1148210"/>
            <a:ext cx="5230821" cy="2847079"/>
          </a:xfrm>
          <a:prstGeom prst="rect">
            <a:avLst/>
          </a:prstGeom>
        </p:spPr>
      </p:pic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74406E86-2F8A-3D61-5720-67CA26D401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1523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04. FOCOS DE INCÊNDIO POR </a:t>
            </a:r>
            <a:r>
              <a:rPr lang="pt-BR" b="1" dirty="0"/>
              <a:t>BIOMA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6A8E71C4-99D9-6040-D0C3-14FE60604292}"/>
              </a:ext>
            </a:extLst>
          </p:cNvPr>
          <p:cNvCxnSpPr/>
          <p:nvPr/>
        </p:nvCxnSpPr>
        <p:spPr>
          <a:xfrm rot="10800000">
            <a:off x="610139" y="72504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8F0B19B5-D9B9-D536-2ECA-80D1CD1E7C10}"/>
              </a:ext>
            </a:extLst>
          </p:cNvPr>
          <p:cNvSpPr txBox="1"/>
          <p:nvPr/>
        </p:nvSpPr>
        <p:spPr>
          <a:xfrm>
            <a:off x="5403685" y="1108711"/>
            <a:ext cx="36511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Ao analisar o índice de focos de incêndio, observa-se um aumento de 78% na ocorrência de focos por 1.000 km² no Pantanal. </a:t>
            </a:r>
          </a:p>
          <a:p>
            <a:pPr marL="285750" indent="-285750">
              <a:buBlip>
                <a:blip r:embed="rId4"/>
              </a:buBlip>
            </a:pPr>
            <a:endParaRPr lang="pt-BR" sz="1600" dirty="0">
              <a:solidFill>
                <a:schemeClr val="accent2"/>
              </a:solidFill>
              <a:latin typeface="Encode Sans Expanded SemiBold"/>
            </a:endParaRPr>
          </a:p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Nos demais biomas, embora o volume absoluto de focos seja menor, destaca-se o caso da Mata Atlântica, que apresentou um crescimento de 100% em comparação ao ano anterior.</a:t>
            </a:r>
          </a:p>
          <a:p>
            <a:pPr marL="285750" indent="-285750">
              <a:buBlip>
                <a:blip r:embed="rId4"/>
              </a:buBlip>
            </a:pPr>
            <a:endParaRPr lang="pt-BR" sz="1600" dirty="0">
              <a:solidFill>
                <a:schemeClr val="accent2"/>
              </a:solidFill>
              <a:latin typeface="Encode Sans Expanded SemiBold"/>
            </a:endParaRPr>
          </a:p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 Esse dado é alarmante, considerando que a Mata Atlântica já é um dos biomas mais devastados do Brasil.</a:t>
            </a:r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6085F0AE-130E-1B39-8149-93E1E0176D88}"/>
              </a:ext>
            </a:extLst>
          </p:cNvPr>
          <p:cNvSpPr/>
          <p:nvPr/>
        </p:nvSpPr>
        <p:spPr>
          <a:xfrm>
            <a:off x="1109349" y="2719478"/>
            <a:ext cx="68043" cy="290188"/>
          </a:xfrm>
          <a:prstGeom prst="upArrow">
            <a:avLst>
              <a:gd name="adj1" fmla="val 15079"/>
              <a:gd name="adj2" fmla="val 5548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8D8A2A9-5DF1-CBF4-76D1-C7E393CBD626}"/>
              </a:ext>
            </a:extLst>
          </p:cNvPr>
          <p:cNvSpPr txBox="1"/>
          <p:nvPr/>
        </p:nvSpPr>
        <p:spPr>
          <a:xfrm>
            <a:off x="1143371" y="2719478"/>
            <a:ext cx="4479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63%</a:t>
            </a:r>
          </a:p>
        </p:txBody>
      </p:sp>
      <p:sp>
        <p:nvSpPr>
          <p:cNvPr id="7" name="Seta: para Cima 6">
            <a:extLst>
              <a:ext uri="{FF2B5EF4-FFF2-40B4-BE49-F238E27FC236}">
                <a16:creationId xmlns:a16="http://schemas.microsoft.com/office/drawing/2014/main" id="{1C3147A4-4171-B38C-04A6-DBE0D2ACEADE}"/>
              </a:ext>
            </a:extLst>
          </p:cNvPr>
          <p:cNvSpPr/>
          <p:nvPr/>
        </p:nvSpPr>
        <p:spPr>
          <a:xfrm>
            <a:off x="1763361" y="2647414"/>
            <a:ext cx="68043" cy="290188"/>
          </a:xfrm>
          <a:prstGeom prst="upArrow">
            <a:avLst>
              <a:gd name="adj1" fmla="val 15079"/>
              <a:gd name="adj2" fmla="val 5548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2D9826A-7951-7BDB-5314-C747A3B4868D}"/>
              </a:ext>
            </a:extLst>
          </p:cNvPr>
          <p:cNvSpPr txBox="1"/>
          <p:nvPr/>
        </p:nvSpPr>
        <p:spPr>
          <a:xfrm>
            <a:off x="1832096" y="2693890"/>
            <a:ext cx="4479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63%</a:t>
            </a:r>
          </a:p>
        </p:txBody>
      </p:sp>
      <p:sp>
        <p:nvSpPr>
          <p:cNvPr id="9" name="Seta: para Cima 8">
            <a:extLst>
              <a:ext uri="{FF2B5EF4-FFF2-40B4-BE49-F238E27FC236}">
                <a16:creationId xmlns:a16="http://schemas.microsoft.com/office/drawing/2014/main" id="{9AB5BFBF-DCB6-A1D1-CC51-8EDADA4C1849}"/>
              </a:ext>
            </a:extLst>
          </p:cNvPr>
          <p:cNvSpPr/>
          <p:nvPr/>
        </p:nvSpPr>
        <p:spPr>
          <a:xfrm>
            <a:off x="2370210" y="1944204"/>
            <a:ext cx="68043" cy="290188"/>
          </a:xfrm>
          <a:prstGeom prst="upArrow">
            <a:avLst>
              <a:gd name="adj1" fmla="val 15079"/>
              <a:gd name="adj2" fmla="val 5548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842A7E7-AB91-159B-50C9-DED3FBD393AF}"/>
              </a:ext>
            </a:extLst>
          </p:cNvPr>
          <p:cNvSpPr txBox="1"/>
          <p:nvPr/>
        </p:nvSpPr>
        <p:spPr>
          <a:xfrm>
            <a:off x="2363136" y="1981576"/>
            <a:ext cx="4479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78%</a:t>
            </a:r>
          </a:p>
        </p:txBody>
      </p:sp>
      <p:sp>
        <p:nvSpPr>
          <p:cNvPr id="11" name="Seta: para Cima 10">
            <a:extLst>
              <a:ext uri="{FF2B5EF4-FFF2-40B4-BE49-F238E27FC236}">
                <a16:creationId xmlns:a16="http://schemas.microsoft.com/office/drawing/2014/main" id="{1731C5C7-3915-437F-0C93-18E131472641}"/>
              </a:ext>
            </a:extLst>
          </p:cNvPr>
          <p:cNvSpPr/>
          <p:nvPr/>
        </p:nvSpPr>
        <p:spPr>
          <a:xfrm>
            <a:off x="3784529" y="2823276"/>
            <a:ext cx="53112" cy="234756"/>
          </a:xfrm>
          <a:prstGeom prst="upArrow">
            <a:avLst>
              <a:gd name="adj1" fmla="val 15079"/>
              <a:gd name="adj2" fmla="val 5548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1E47953-4579-888A-6A8E-02777069055F}"/>
              </a:ext>
            </a:extLst>
          </p:cNvPr>
          <p:cNvSpPr txBox="1"/>
          <p:nvPr/>
        </p:nvSpPr>
        <p:spPr>
          <a:xfrm>
            <a:off x="3787619" y="2888755"/>
            <a:ext cx="4479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100%</a:t>
            </a:r>
          </a:p>
        </p:txBody>
      </p:sp>
      <p:sp>
        <p:nvSpPr>
          <p:cNvPr id="13" name="Seta: para Cima 12">
            <a:extLst>
              <a:ext uri="{FF2B5EF4-FFF2-40B4-BE49-F238E27FC236}">
                <a16:creationId xmlns:a16="http://schemas.microsoft.com/office/drawing/2014/main" id="{002F5F4D-B446-D51D-0CB9-ED7DDC49AB10}"/>
              </a:ext>
            </a:extLst>
          </p:cNvPr>
          <p:cNvSpPr/>
          <p:nvPr/>
        </p:nvSpPr>
        <p:spPr>
          <a:xfrm rot="10800000">
            <a:off x="3161135" y="2743661"/>
            <a:ext cx="68043" cy="290188"/>
          </a:xfrm>
          <a:prstGeom prst="upArrow">
            <a:avLst>
              <a:gd name="adj1" fmla="val 15079"/>
              <a:gd name="adj2" fmla="val 55480"/>
            </a:avLst>
          </a:prstGeom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E832031-A79F-98D1-1A62-5A33BDF0128D}"/>
              </a:ext>
            </a:extLst>
          </p:cNvPr>
          <p:cNvSpPr txBox="1"/>
          <p:nvPr/>
        </p:nvSpPr>
        <p:spPr>
          <a:xfrm>
            <a:off x="3162585" y="2823276"/>
            <a:ext cx="4479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77%</a:t>
            </a:r>
          </a:p>
        </p:txBody>
      </p:sp>
    </p:spTree>
    <p:extLst>
      <p:ext uri="{BB962C8B-B14F-4D97-AF65-F5344CB8AC3E}">
        <p14:creationId xmlns:p14="http://schemas.microsoft.com/office/powerpoint/2010/main" val="1128758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74729024-685D-97E5-3B22-B3B64BC15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6D4CC88D-6A85-5917-DB5E-2FC45C4A0B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7748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05</a:t>
            </a:r>
            <a:r>
              <a:rPr lang="pt-BR" b="1" dirty="0">
                <a:solidFill>
                  <a:schemeClr val="accent2"/>
                </a:solidFill>
              </a:rPr>
              <a:t>. FOCOS DE INCÊNDIO POR ESTADO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764ECF5D-CA71-7FA2-12A0-1DEE28F74068}"/>
              </a:ext>
            </a:extLst>
          </p:cNvPr>
          <p:cNvCxnSpPr/>
          <p:nvPr/>
        </p:nvCxnSpPr>
        <p:spPr>
          <a:xfrm rot="10800000">
            <a:off x="700450" y="650182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A9CFF877-5AE4-9D3F-8E56-3CD899891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29502"/>
            <a:ext cx="3797709" cy="264787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47C2AC8-1181-420C-6943-1DA76897D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88" y="752742"/>
            <a:ext cx="3537121" cy="262463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601A2FD-82DB-B71B-8EBC-19311693E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50" y="729501"/>
            <a:ext cx="3868659" cy="264786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E9D423C-7EB8-29C3-E74D-AE72B93CCE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288" y="752747"/>
            <a:ext cx="3537120" cy="262462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AFC4931A-34A9-6E41-7DD1-BF57F1F6D16C}"/>
              </a:ext>
            </a:extLst>
          </p:cNvPr>
          <p:cNvSpPr txBox="1"/>
          <p:nvPr/>
        </p:nvSpPr>
        <p:spPr>
          <a:xfrm>
            <a:off x="650553" y="3327618"/>
            <a:ext cx="774015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7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Ao analisar o primeiro gráfico, podemos observar que os estados de Mato Grosso e Pará apresentam as maiores concentrações de focos de incêndio em ambos os anos, destacando-se como as regiões mais afetadas. Por outro lado, ao examinar o segundo gráfico, que mostra o índice de focos de incêndio por 1000 km², notamos uma mudança nas concentrações. Em 2024, os estados de Mato Grosso e Tocantins se destacam, enquanto em 2023, o Maranhão apresenta o maior índice, sugerindo variações na intensidade e distribuição dos incêndios ao longo dos anos.</a:t>
            </a:r>
          </a:p>
        </p:txBody>
      </p:sp>
    </p:spTree>
    <p:extLst>
      <p:ext uri="{BB962C8B-B14F-4D97-AF65-F5344CB8AC3E}">
        <p14:creationId xmlns:p14="http://schemas.microsoft.com/office/powerpoint/2010/main" val="3576955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2071367E-556B-AD80-B254-95F69B52F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8444154A-757F-2666-7002-5F635BE5AA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1523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06. RISCO FOGO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F4DE043B-3546-12D3-50D5-3B5A2927CBE5}"/>
              </a:ext>
            </a:extLst>
          </p:cNvPr>
          <p:cNvCxnSpPr/>
          <p:nvPr/>
        </p:nvCxnSpPr>
        <p:spPr>
          <a:xfrm rot="10800000">
            <a:off x="610139" y="72504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1B4B57B0-91EB-61DC-3515-E4DBCAA7C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531" y="935951"/>
            <a:ext cx="3598419" cy="2224215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12D1978-453B-523C-5314-835C94873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50" y="935946"/>
            <a:ext cx="3598419" cy="222422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B0BA4B0-7F46-B160-8DB8-55650E303583}"/>
              </a:ext>
            </a:extLst>
          </p:cNvPr>
          <p:cNvSpPr txBox="1"/>
          <p:nvPr/>
        </p:nvSpPr>
        <p:spPr>
          <a:xfrm>
            <a:off x="755355" y="3265051"/>
            <a:ext cx="766859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O risco de fogo segue uma tendência sazonal, com picos entre agosto e outubro, devido à seca no Brasil, especialmente no Cerrado, Amazônia e Pantanal. Em 2024, há uma leve elevação no risco de fogo em comparação a 2023, particularmente nos meses de agosto e setembro, indicando condições mais favoráveis à propagação de incêndios, possivelmente influenciadas pela baixa umidade, altas temperaturas e fenômenos climáticos como o El </a:t>
            </a:r>
            <a:r>
              <a:rPr lang="pt-BR" sz="1600" dirty="0" err="1">
                <a:solidFill>
                  <a:schemeClr val="accent2"/>
                </a:solidFill>
                <a:latin typeface="Encode Sans Expanded SemiBold"/>
              </a:rPr>
              <a:t>Niño</a:t>
            </a: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0119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9A43A75F-746F-8C9E-664B-C8C35A6BE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E057BE70-B3F6-73F5-F098-BE1096BE26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1523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07. MÉDIA RISCO FOGO E DIAS SEM CHUVA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0462FAC5-DDC5-FD1D-0555-A2F1CE5A80C6}"/>
              </a:ext>
            </a:extLst>
          </p:cNvPr>
          <p:cNvCxnSpPr/>
          <p:nvPr/>
        </p:nvCxnSpPr>
        <p:spPr>
          <a:xfrm rot="10800000">
            <a:off x="610139" y="72504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BE2A9740-8876-5BD6-9302-74C0A67C3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050" y="904238"/>
            <a:ext cx="4406598" cy="230122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6A763BF-04A9-6B36-8BB6-B8DB7C9CE13D}"/>
              </a:ext>
            </a:extLst>
          </p:cNvPr>
          <p:cNvSpPr txBox="1"/>
          <p:nvPr/>
        </p:nvSpPr>
        <p:spPr>
          <a:xfrm>
            <a:off x="195882" y="3336157"/>
            <a:ext cx="88743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A análise da influência dos dias sem chuva no Risco de Fogo revela uma relação clara: quanto maior o número de dias sem chuva, maior o risco de incêndios. Isso é evidente ao observarmos a média de dias sem chuva, que atinge valores elevados nos meses com maior concentração de focos de incêndio em 2024. Já em 2023, a maior média foi registrada em julho, marcando o início de um aumento significativo no número de focos de incêndio.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83216E-932C-5365-BFD4-4FD77BA35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598" y="904242"/>
            <a:ext cx="4194353" cy="230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66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30C48673-FD2E-495B-FF74-974E469B0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B3B9ADA4-6342-44CB-69C1-F1A6B240E3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5234" y="152346"/>
            <a:ext cx="793862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08. </a:t>
            </a:r>
            <a:r>
              <a:rPr lang="pt-BR" b="1" dirty="0"/>
              <a:t>RISCO FOGO E DIAS SEM CHUVA POR BIOMA</a:t>
            </a:r>
            <a:r>
              <a:rPr lang="pt-BR" b="1" dirty="0">
                <a:solidFill>
                  <a:schemeClr val="accent2"/>
                </a:solidFill>
              </a:rPr>
              <a:t> 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D5BB1B88-4FE6-B039-60FE-F85F6E7F2A6F}"/>
              </a:ext>
            </a:extLst>
          </p:cNvPr>
          <p:cNvCxnSpPr/>
          <p:nvPr/>
        </p:nvCxnSpPr>
        <p:spPr>
          <a:xfrm rot="10800000">
            <a:off x="610139" y="72504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BA7A7FAF-8C5B-D70B-685B-0AE6FCFB8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998" y="831095"/>
            <a:ext cx="3504501" cy="214424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9EB83D2-DD52-DB6C-C3FB-62520D9B9FBB}"/>
              </a:ext>
            </a:extLst>
          </p:cNvPr>
          <p:cNvSpPr txBox="1"/>
          <p:nvPr/>
        </p:nvSpPr>
        <p:spPr>
          <a:xfrm>
            <a:off x="572428" y="3018222"/>
            <a:ext cx="79386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O risco de fogo aumentou em 2024, especialmente na Amazônia e no Pantanal, devido à seca prolongada. Isso reforça a necessidade de ações preventivas e monitoramento intensificado para proteger esses biomas.</a:t>
            </a:r>
          </a:p>
          <a:p>
            <a:pPr marL="285750" indent="-285750">
              <a:buBlip>
                <a:blip r:embed="rId4"/>
              </a:buBlip>
            </a:pPr>
            <a:endParaRPr lang="pt-BR" sz="1600" dirty="0">
              <a:solidFill>
                <a:schemeClr val="accent2"/>
              </a:solidFill>
              <a:latin typeface="Encode Sans Expanded SemiBold"/>
            </a:endParaRPr>
          </a:p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Além disso, houve um aumento nos dias sem chuva em biomas como o Cerrado e a Caatinga, o que pode intensificar o risco de incêndios. A maior seca pode ser um reflexo de mudanças climáticas, exigindo mais atenção na gestão ambiental.</a:t>
            </a:r>
          </a:p>
          <a:p>
            <a:pPr marL="285750" indent="-285750">
              <a:buBlip>
                <a:blip r:embed="rId4"/>
              </a:buBlip>
            </a:pPr>
            <a:endParaRPr lang="pt-BR" sz="1600" dirty="0">
              <a:solidFill>
                <a:schemeClr val="accent2"/>
              </a:solidFill>
              <a:latin typeface="Encode Sans Expanded SemiBold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097B1E9-668F-2B71-BF22-BAC4FD96260A}"/>
              </a:ext>
            </a:extLst>
          </p:cNvPr>
          <p:cNvGrpSpPr/>
          <p:nvPr/>
        </p:nvGrpSpPr>
        <p:grpSpPr>
          <a:xfrm>
            <a:off x="610139" y="831096"/>
            <a:ext cx="3733034" cy="2144249"/>
            <a:chOff x="579390" y="831096"/>
            <a:chExt cx="3733034" cy="2144249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08159FC4-7C4E-9214-E7B7-12AB39D0F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390" y="831096"/>
              <a:ext cx="3733034" cy="2144249"/>
            </a:xfrm>
            <a:prstGeom prst="rect">
              <a:avLst/>
            </a:prstGeom>
          </p:spPr>
        </p:pic>
        <p:sp>
          <p:nvSpPr>
            <p:cNvPr id="8" name="Seta: para Cima 7">
              <a:extLst>
                <a:ext uri="{FF2B5EF4-FFF2-40B4-BE49-F238E27FC236}">
                  <a16:creationId xmlns:a16="http://schemas.microsoft.com/office/drawing/2014/main" id="{24BD0B73-4567-13F9-86C0-AB5FD2CC9DDE}"/>
                </a:ext>
              </a:extLst>
            </p:cNvPr>
            <p:cNvSpPr/>
            <p:nvPr/>
          </p:nvSpPr>
          <p:spPr>
            <a:xfrm>
              <a:off x="3042451" y="1232905"/>
              <a:ext cx="45719" cy="129687"/>
            </a:xfrm>
            <a:prstGeom prst="upArrow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Seta: para Cima 8">
              <a:extLst>
                <a:ext uri="{FF2B5EF4-FFF2-40B4-BE49-F238E27FC236}">
                  <a16:creationId xmlns:a16="http://schemas.microsoft.com/office/drawing/2014/main" id="{B4865A74-4D20-F7FA-4F96-6E351CA67228}"/>
                </a:ext>
              </a:extLst>
            </p:cNvPr>
            <p:cNvSpPr/>
            <p:nvPr/>
          </p:nvSpPr>
          <p:spPr>
            <a:xfrm rot="10800000">
              <a:off x="2736280" y="1182230"/>
              <a:ext cx="45719" cy="129686"/>
            </a:xfrm>
            <a:prstGeom prst="upArrow">
              <a:avLst/>
            </a:prstGeom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Seta: para Cima 9">
              <a:extLst>
                <a:ext uri="{FF2B5EF4-FFF2-40B4-BE49-F238E27FC236}">
                  <a16:creationId xmlns:a16="http://schemas.microsoft.com/office/drawing/2014/main" id="{F7E5373C-9B8C-8281-76D6-6367D7DA805D}"/>
                </a:ext>
              </a:extLst>
            </p:cNvPr>
            <p:cNvSpPr/>
            <p:nvPr/>
          </p:nvSpPr>
          <p:spPr>
            <a:xfrm>
              <a:off x="2102281" y="1235033"/>
              <a:ext cx="45719" cy="129687"/>
            </a:xfrm>
            <a:prstGeom prst="upArrow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Seta: para Cima 10">
              <a:extLst>
                <a:ext uri="{FF2B5EF4-FFF2-40B4-BE49-F238E27FC236}">
                  <a16:creationId xmlns:a16="http://schemas.microsoft.com/office/drawing/2014/main" id="{9CF616AF-5A1A-B1AE-4501-8A17429704EC}"/>
                </a:ext>
              </a:extLst>
            </p:cNvPr>
            <p:cNvSpPr/>
            <p:nvPr/>
          </p:nvSpPr>
          <p:spPr>
            <a:xfrm>
              <a:off x="1606761" y="1149500"/>
              <a:ext cx="45719" cy="129687"/>
            </a:xfrm>
            <a:prstGeom prst="upArrow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Seta: para Cima 11">
              <a:extLst>
                <a:ext uri="{FF2B5EF4-FFF2-40B4-BE49-F238E27FC236}">
                  <a16:creationId xmlns:a16="http://schemas.microsoft.com/office/drawing/2014/main" id="{9EDED3A9-0479-6C51-BC18-4691ACCA113D}"/>
                </a:ext>
              </a:extLst>
            </p:cNvPr>
            <p:cNvSpPr/>
            <p:nvPr/>
          </p:nvSpPr>
          <p:spPr>
            <a:xfrm>
              <a:off x="1129100" y="1235033"/>
              <a:ext cx="45719" cy="129687"/>
            </a:xfrm>
            <a:prstGeom prst="upArrow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Seta: para Cima 13">
              <a:extLst>
                <a:ext uri="{FF2B5EF4-FFF2-40B4-BE49-F238E27FC236}">
                  <a16:creationId xmlns:a16="http://schemas.microsoft.com/office/drawing/2014/main" id="{6A691A2D-CC33-291A-6233-3C2C0D748063}"/>
                </a:ext>
              </a:extLst>
            </p:cNvPr>
            <p:cNvSpPr/>
            <p:nvPr/>
          </p:nvSpPr>
          <p:spPr>
            <a:xfrm rot="10800000">
              <a:off x="3661566" y="1903220"/>
              <a:ext cx="45719" cy="129686"/>
            </a:xfrm>
            <a:prstGeom prst="upArrow">
              <a:avLst/>
            </a:prstGeom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19C25788-C3E2-A106-27FA-81BD3093F48B}"/>
                </a:ext>
              </a:extLst>
            </p:cNvPr>
            <p:cNvSpPr txBox="1"/>
            <p:nvPr/>
          </p:nvSpPr>
          <p:spPr>
            <a:xfrm>
              <a:off x="1139669" y="1204194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58%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8536CECA-A6A4-A012-758B-B667F1B8EE05}"/>
                </a:ext>
              </a:extLst>
            </p:cNvPr>
            <p:cNvSpPr txBox="1"/>
            <p:nvPr/>
          </p:nvSpPr>
          <p:spPr>
            <a:xfrm>
              <a:off x="1613879" y="1106622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16%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0A51FAEC-C938-5249-F5D2-CDF2DF7003FC}"/>
                </a:ext>
              </a:extLst>
            </p:cNvPr>
            <p:cNvSpPr txBox="1"/>
            <p:nvPr/>
          </p:nvSpPr>
          <p:spPr>
            <a:xfrm>
              <a:off x="2097398" y="1204194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53%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8E856768-41A5-E4F0-7A81-EB33CD2FBEF4}"/>
                </a:ext>
              </a:extLst>
            </p:cNvPr>
            <p:cNvSpPr txBox="1"/>
            <p:nvPr/>
          </p:nvSpPr>
          <p:spPr>
            <a:xfrm>
              <a:off x="2468589" y="1122942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4%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71332750-CE17-C398-1442-0C951E839229}"/>
                </a:ext>
              </a:extLst>
            </p:cNvPr>
            <p:cNvSpPr txBox="1"/>
            <p:nvPr/>
          </p:nvSpPr>
          <p:spPr>
            <a:xfrm>
              <a:off x="3042451" y="1204194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27%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DE44D5D8-B417-B9AE-7678-50910AC1B943}"/>
                </a:ext>
              </a:extLst>
            </p:cNvPr>
            <p:cNvSpPr txBox="1"/>
            <p:nvPr/>
          </p:nvSpPr>
          <p:spPr>
            <a:xfrm>
              <a:off x="3375261" y="1860341"/>
              <a:ext cx="448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dirty="0"/>
                <a:t>8%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9739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692">
          <a:extLst>
            <a:ext uri="{FF2B5EF4-FFF2-40B4-BE49-F238E27FC236}">
              <a16:creationId xmlns:a16="http://schemas.microsoft.com/office/drawing/2014/main" id="{2F7B35FA-CD6A-2AB6-1E0A-D5D956410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4438E493-9750-7ED2-0867-8CBBC6517D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48" y="2740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CONCLUSÃO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00C75EA9-2CF6-1017-04C8-86B5A40DD99B}"/>
              </a:ext>
            </a:extLst>
          </p:cNvPr>
          <p:cNvCxnSpPr/>
          <p:nvPr/>
        </p:nvCxnSpPr>
        <p:spPr>
          <a:xfrm rot="10800000">
            <a:off x="719948" y="84670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210AD6B9-C490-0B2E-C28C-D9EBD6E17A30}"/>
              </a:ext>
            </a:extLst>
          </p:cNvPr>
          <p:cNvSpPr txBox="1"/>
          <p:nvPr/>
        </p:nvSpPr>
        <p:spPr>
          <a:xfrm>
            <a:off x="529343" y="1198942"/>
            <a:ext cx="49275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2024 foi pior que 2023</a:t>
            </a: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.</a:t>
            </a:r>
          </a:p>
          <a:p>
            <a:pPr marL="285750" lvl="0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Principais fatores: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Mais dias sem chuva.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Aumento do índice de risco de fogo.</a:t>
            </a:r>
          </a:p>
          <a:p>
            <a:pPr marL="285750" lvl="0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Impactos mais severos em: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Biomas</a:t>
            </a: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: Amazônia.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Estado</a:t>
            </a: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: Mato Grosso.</a:t>
            </a:r>
          </a:p>
          <a:p>
            <a:pPr marL="285750" lvl="0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Causas combinadas: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Seca prolongada.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Intensificação de incêndios naturais e criminosos.</a:t>
            </a:r>
          </a:p>
          <a:p>
            <a:pPr marL="285750" lvl="0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b="1" dirty="0">
                <a:solidFill>
                  <a:schemeClr val="accent2"/>
                </a:solidFill>
                <a:latin typeface="Encode Sans Expanded SemiBold"/>
              </a:rPr>
              <a:t>Conclusão:</a:t>
            </a:r>
          </a:p>
          <a:p>
            <a:pPr marL="742950" lvl="1" indent="-285750" algn="just" eaLnBrk="0" fontAlgn="base" hangingPunct="0">
              <a:buClr>
                <a:srgbClr val="FFC000"/>
              </a:buClr>
              <a:buBlip>
                <a:blip r:embed="rId4"/>
              </a:buBlip>
            </a:pPr>
            <a:r>
              <a:rPr lang="pt-BR" altLang="pt-BR" sz="1600" dirty="0">
                <a:solidFill>
                  <a:schemeClr val="accent2"/>
                </a:solidFill>
                <a:latin typeface="Encode Sans Expanded SemiBold"/>
              </a:rPr>
              <a:t>Emergência climática exige ações urgentes para combate e prevenção nos próximos anos</a:t>
            </a:r>
            <a:endParaRPr lang="pt-BR" sz="1600" dirty="0">
              <a:solidFill>
                <a:schemeClr val="accent2"/>
              </a:solidFill>
              <a:latin typeface="Encode Sans Expanded SemiBold"/>
            </a:endParaRPr>
          </a:p>
        </p:txBody>
      </p:sp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BE71E12-330C-393B-A2E5-1FA0758F5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6577" y="1023571"/>
            <a:ext cx="3909922" cy="2302510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FF7E1E86-7FDF-63F3-95FC-BC7300F14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74892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65305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692">
          <a:extLst>
            <a:ext uri="{FF2B5EF4-FFF2-40B4-BE49-F238E27FC236}">
              <a16:creationId xmlns:a16="http://schemas.microsoft.com/office/drawing/2014/main" id="{833A2D08-2A24-DF8D-567E-6E39CE065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907FA687-8D4A-D1BA-C709-9FB0D877AF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48" y="2740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RECOMENDAÇÕES</a:t>
            </a:r>
            <a:br>
              <a:rPr lang="pt-BR" b="1" dirty="0"/>
            </a:b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DD5A4FBB-DD36-5305-DE8D-EE5EA276D4DB}"/>
              </a:ext>
            </a:extLst>
          </p:cNvPr>
          <p:cNvCxnSpPr/>
          <p:nvPr/>
        </p:nvCxnSpPr>
        <p:spPr>
          <a:xfrm rot="10800000">
            <a:off x="719948" y="84670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C47DFAF2-5F9C-F6EC-A501-A5305A5DE80A}"/>
              </a:ext>
            </a:extLst>
          </p:cNvPr>
          <p:cNvSpPr txBox="1"/>
          <p:nvPr/>
        </p:nvSpPr>
        <p:spPr>
          <a:xfrm>
            <a:off x="719949" y="945532"/>
            <a:ext cx="77039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C000"/>
              </a:buClr>
            </a:pPr>
            <a:endParaRPr lang="pt-BR" sz="2000" dirty="0">
              <a:solidFill>
                <a:schemeClr val="accent2"/>
              </a:solidFill>
              <a:latin typeface="Encode Sans Expanded SemiBold"/>
            </a:endParaRPr>
          </a:p>
          <a:p>
            <a:pPr marL="342900" indent="-342900">
              <a:buClr>
                <a:srgbClr val="FFC000"/>
              </a:buClr>
              <a:buBlip>
                <a:blip r:embed="rId4"/>
              </a:buBlip>
            </a:pPr>
            <a:r>
              <a:rPr lang="pt-BR" sz="2000" dirty="0">
                <a:solidFill>
                  <a:schemeClr val="accent2"/>
                </a:solidFill>
                <a:latin typeface="Encode Sans Expanded SemiBold"/>
              </a:rPr>
              <a:t>A questão das queimadas exige atenção constante, especialmente com eventos como a COP26, após os insucessos da COP24.</a:t>
            </a:r>
          </a:p>
          <a:p>
            <a:pPr marL="342900" indent="-342900">
              <a:buClr>
                <a:srgbClr val="FFC000"/>
              </a:buClr>
              <a:buBlip>
                <a:blip r:embed="rId4"/>
              </a:buBlip>
            </a:pPr>
            <a:endParaRPr lang="pt-BR" sz="2000" dirty="0">
              <a:solidFill>
                <a:schemeClr val="accent2"/>
              </a:solidFill>
              <a:latin typeface="Encode Sans Expanded SemiBold"/>
            </a:endParaRPr>
          </a:p>
          <a:p>
            <a:pPr marL="342900" indent="-342900">
              <a:buClr>
                <a:srgbClr val="FFC000"/>
              </a:buClr>
              <a:buBlip>
                <a:blip r:embed="rId4"/>
              </a:buBlip>
            </a:pPr>
            <a:r>
              <a:rPr lang="pt-BR" sz="2000" dirty="0">
                <a:solidFill>
                  <a:schemeClr val="accent2"/>
                </a:solidFill>
                <a:latin typeface="Encode Sans Expanded SemiBold"/>
              </a:rPr>
              <a:t>É crucial monitorar as regiões com risco muito alto, emitindo alertas para as autoridades tomarem precauções. </a:t>
            </a:r>
          </a:p>
          <a:p>
            <a:pPr marL="342900" indent="-342900">
              <a:buClr>
                <a:srgbClr val="FFC000"/>
              </a:buClr>
              <a:buBlip>
                <a:blip r:embed="rId4"/>
              </a:buBlip>
            </a:pPr>
            <a:endParaRPr lang="pt-BR" sz="2000" dirty="0">
              <a:solidFill>
                <a:schemeClr val="accent2"/>
              </a:solidFill>
              <a:latin typeface="Encode Sans Expanded SemiBold"/>
            </a:endParaRPr>
          </a:p>
          <a:p>
            <a:pPr marL="342900" indent="-342900">
              <a:buClr>
                <a:srgbClr val="FFC000"/>
              </a:buClr>
              <a:buBlip>
                <a:blip r:embed="rId4"/>
              </a:buBlip>
            </a:pPr>
            <a:r>
              <a:rPr lang="pt-BR" sz="2000" dirty="0">
                <a:solidFill>
                  <a:schemeClr val="accent2"/>
                </a:solidFill>
                <a:latin typeface="Encode Sans Expanded SemiBold"/>
              </a:rPr>
              <a:t>A prevenção e o combate aos incêndios precisam ser intensificados, com políticas públicas eficazes e fiscalização rigorosa para proteger os biomas e garantir a sustentabilidade ambiental.</a:t>
            </a:r>
          </a:p>
        </p:txBody>
      </p:sp>
    </p:spTree>
    <p:extLst>
      <p:ext uri="{BB962C8B-B14F-4D97-AF65-F5344CB8AC3E}">
        <p14:creationId xmlns:p14="http://schemas.microsoft.com/office/powerpoint/2010/main" val="219386742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00000"/>
            </a:gs>
            <a:gs pos="30000">
              <a:srgbClr val="000000"/>
            </a:gs>
          </a:gsLst>
          <a:lin ang="2700000" scaled="1"/>
        </a:gradFill>
        <a:effectLst/>
      </p:bgPr>
    </p:bg>
    <p:spTree>
      <p:nvGrpSpPr>
        <p:cNvPr id="1" name="Shape 692">
          <a:extLst>
            <a:ext uri="{FF2B5EF4-FFF2-40B4-BE49-F238E27FC236}">
              <a16:creationId xmlns:a16="http://schemas.microsoft.com/office/drawing/2014/main" id="{BE53B05F-A86F-75CB-1BC1-01F2F8405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EA09CC7-976B-D23F-AAEB-A3C716D70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425" y="32416"/>
            <a:ext cx="4949758" cy="5111084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44CAA7B-9727-321D-F2C3-E5756B58A2BB}"/>
              </a:ext>
            </a:extLst>
          </p:cNvPr>
          <p:cNvSpPr/>
          <p:nvPr/>
        </p:nvSpPr>
        <p:spPr>
          <a:xfrm>
            <a:off x="1191491" y="1828800"/>
            <a:ext cx="6961909" cy="157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4DEE9AD-C92F-DE58-7415-C5096F68D0F9}"/>
              </a:ext>
            </a:extLst>
          </p:cNvPr>
          <p:cNvSpPr txBox="1"/>
          <p:nvPr/>
        </p:nvSpPr>
        <p:spPr>
          <a:xfrm>
            <a:off x="406976" y="1479782"/>
            <a:ext cx="8530937" cy="260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b="1" spc="50" dirty="0">
                <a:ln w="28575" cmpd="sng">
                  <a:solidFill>
                    <a:schemeClr val="accent6"/>
                  </a:solidFill>
                  <a:prstDash val="solid"/>
                </a:ln>
                <a:solidFill>
                  <a:schemeClr val="accent6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Agradecemos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70167931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/>
          <p:cNvSpPr txBox="1">
            <a:spLocks noGrp="1"/>
          </p:cNvSpPr>
          <p:nvPr>
            <p:ph type="title"/>
          </p:nvPr>
        </p:nvSpPr>
        <p:spPr>
          <a:xfrm>
            <a:off x="719950" y="5223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CONTEXTO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/>
          <p:cNvCxnSpPr/>
          <p:nvPr/>
        </p:nvCxnSpPr>
        <p:spPr>
          <a:xfrm rot="10800000">
            <a:off x="719950" y="1139600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Rectangle 3">
            <a:extLst>
              <a:ext uri="{FF2B5EF4-FFF2-40B4-BE49-F238E27FC236}">
                <a16:creationId xmlns:a16="http://schemas.microsoft.com/office/drawing/2014/main" id="{B42A0928-9F50-C572-DF70-A13703FFB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987" y="1400770"/>
            <a:ext cx="7457925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6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O JDL 1 discutiu as queimadas ocorridas no Brasil em 2023. Em 2024, o tema ganhou ainda mais destaque na mídia, gerando ampla repercussão. Diante disso, realizamos um complemento à análise, com o objetivo de verificar se realmente houve diferenças entre os dois anos. Para isso, investigamos as mudanças nos dados e nas condições climáticas e ambientais que influenciam as queimadas, buscando compreender as possíveis causas e consequências dessa evolução.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92F2C103-5D7B-DCEB-2E21-0077EA4B0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EB68AC1C-96D3-74B1-EB6C-2C19973941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OBJETIVOS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18536DA3-A30E-364A-7035-E5D691DC7BD4}"/>
              </a:ext>
            </a:extLst>
          </p:cNvPr>
          <p:cNvCxnSpPr/>
          <p:nvPr/>
        </p:nvCxnSpPr>
        <p:spPr>
          <a:xfrm rot="10800000">
            <a:off x="719950" y="1139600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CD120B6C-DD1D-09EB-C2C4-484820DC3887}"/>
              </a:ext>
            </a:extLst>
          </p:cNvPr>
          <p:cNvSpPr txBox="1"/>
          <p:nvPr/>
        </p:nvSpPr>
        <p:spPr>
          <a:xfrm>
            <a:off x="354623" y="1518790"/>
            <a:ext cx="8434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r>
              <a:rPr lang="pt-BR" sz="16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Analisar o comportamento dos focos de queimadas ao longo dos anos de 2023 e 2024, identificando padrões sazonais, regionais e de variação temporal;</a:t>
            </a: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endParaRPr lang="pt-BR" sz="1600" b="1" dirty="0">
              <a:solidFill>
                <a:schemeClr val="accent2"/>
              </a:solidFill>
              <a:uFill>
                <a:noFill/>
              </a:uFill>
              <a:latin typeface="Catamaran"/>
            </a:endParaRP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r>
              <a:rPr lang="pt-BR" sz="16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Comparar os focos de queimadas entre 2023 e 2024, avaliando diferenças quantitativas para identificar tendências, possíveis causas e impactos.</a:t>
            </a: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endParaRPr lang="pt-BR" sz="1600" b="1" dirty="0">
              <a:solidFill>
                <a:schemeClr val="accent2"/>
              </a:solidFill>
              <a:uFill>
                <a:noFill/>
              </a:uFill>
              <a:latin typeface="Catamaran"/>
            </a:endParaRP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r>
              <a:rPr lang="pt-BR" sz="16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Dar continuidade ao estudo do grupo JDL1 e explorar a variável Risco Fogo por Bioma e Estado;</a:t>
            </a: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endParaRPr lang="pt-BR" sz="1600" b="1" dirty="0">
              <a:solidFill>
                <a:schemeClr val="accent2"/>
              </a:solidFill>
              <a:uFill>
                <a:noFill/>
              </a:uFill>
              <a:latin typeface="Catamaran"/>
            </a:endParaRPr>
          </a:p>
          <a:p>
            <a:pPr marL="285750" indent="-285750">
              <a:buClr>
                <a:schemeClr val="accent2"/>
              </a:buClr>
              <a:buBlip>
                <a:blip r:embed="rId3"/>
              </a:buBlip>
            </a:pPr>
            <a:r>
              <a:rPr lang="pt-BR" sz="16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Investigar as possíveis causas e fatores associados à ocorrência dos incêndios.</a:t>
            </a:r>
          </a:p>
        </p:txBody>
      </p:sp>
    </p:spTree>
    <p:extLst>
      <p:ext uri="{BB962C8B-B14F-4D97-AF65-F5344CB8AC3E}">
        <p14:creationId xmlns:p14="http://schemas.microsoft.com/office/powerpoint/2010/main" val="343339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947DC49D-9AFE-D82A-7E5E-2DE0A1AC8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2835E29C-4F22-71D0-2217-7E80BD57A5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PERGUNTAS DE PESQUISA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70892527-89D3-976A-BCC2-D465A87973ED}"/>
              </a:ext>
            </a:extLst>
          </p:cNvPr>
          <p:cNvCxnSpPr/>
          <p:nvPr/>
        </p:nvCxnSpPr>
        <p:spPr>
          <a:xfrm rot="10800000">
            <a:off x="719950" y="1139600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88C61C4B-7573-6FE5-D7A8-78A02A3CE7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041414"/>
              </p:ext>
            </p:extLst>
          </p:nvPr>
        </p:nvGraphicFramePr>
        <p:xfrm>
          <a:off x="433754" y="1256328"/>
          <a:ext cx="8300846" cy="3596640"/>
        </p:xfrm>
        <a:graphic>
          <a:graphicData uri="http://schemas.openxmlformats.org/drawingml/2006/table">
            <a:tbl>
              <a:tblPr firstRow="1" bandRow="1">
                <a:tableStyleId>{0286EDCA-FC02-4CB1-B3C8-9D131CF0C29A}</a:tableStyleId>
              </a:tblPr>
              <a:tblGrid>
                <a:gridCol w="4147946">
                  <a:extLst>
                    <a:ext uri="{9D8B030D-6E8A-4147-A177-3AD203B41FA5}">
                      <a16:colId xmlns:a16="http://schemas.microsoft.com/office/drawing/2014/main" val="2975687675"/>
                    </a:ext>
                  </a:extLst>
                </a:gridCol>
                <a:gridCol w="4152900">
                  <a:extLst>
                    <a:ext uri="{9D8B030D-6E8A-4147-A177-3AD203B41FA5}">
                      <a16:colId xmlns:a16="http://schemas.microsoft.com/office/drawing/2014/main" val="3361777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BR" sz="20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Pergunta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BR" sz="20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Predição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606789"/>
                  </a:ext>
                </a:extLst>
              </a:tr>
              <a:tr h="243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</a:rPr>
                        <a:t>1) Houve agravamento de queimadas em relação ao ano anterior?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Supõe-se que sim, dado o aumento na propagação de notícias em 2024 e o crescimento nos focos de queimadas em comparação a 2023.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190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</a:rPr>
                        <a:t>2) Existe um padrão de aumento ou redução das queimadas em determinados meses ou regiões?</a:t>
                      </a:r>
                      <a:endParaRPr lang="pt-BR" sz="1200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Acredita-se que sim, principalmente nos períodos mais secos dos anos, como inverno e início da primavera.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449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</a:rPr>
                        <a:t>3) Houve diferença entre biomas?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É provável que os biomas Amazônia e Cerrado tenham os maiores focos de incêndio em 2023 e 2024, possivelmente influenciados pelo desmatamento, expansão agropecuária e condições climáticas.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8052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</a:rPr>
                        <a:t>4) De que maneira o índice de Risco Fogo pode ajudar a identificar as áreas mais propensas a queimadas nos diferentes biomas do Brasil?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Espera-se que o índice de Risco Fogo identifique regiões de maior vulnerabilidade, como a Caatinga e o Cerrado, onde as condições climáticas e a atividade humana contribuem significativamente para o aumento das queimadas.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7889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4.1) Os dias sem chuva têm alguma influência no Risco Fogo?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i="0" u="none" strike="noStrike" cap="none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Catamaran"/>
                          <a:cs typeface="Arial"/>
                          <a:sym typeface="Arial"/>
                        </a:rPr>
                        <a:t>Sim, acredita-se que quanto mais dias sem chuva, maior o Risco Fogo naquela região.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9740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981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>
          <a:extLst>
            <a:ext uri="{FF2B5EF4-FFF2-40B4-BE49-F238E27FC236}">
              <a16:creationId xmlns:a16="http://schemas.microsoft.com/office/drawing/2014/main" id="{188B5246-E759-121A-E783-9722541C6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66">
            <a:extLst>
              <a:ext uri="{FF2B5EF4-FFF2-40B4-BE49-F238E27FC236}">
                <a16:creationId xmlns:a16="http://schemas.microsoft.com/office/drawing/2014/main" id="{18707E51-86C0-4518-27AC-2C787A315089}"/>
              </a:ext>
            </a:extLst>
          </p:cNvPr>
          <p:cNvSpPr/>
          <p:nvPr/>
        </p:nvSpPr>
        <p:spPr>
          <a:xfrm>
            <a:off x="729700" y="2104503"/>
            <a:ext cx="450278" cy="617103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5" name="Google Shape;2245;p66">
            <a:extLst>
              <a:ext uri="{FF2B5EF4-FFF2-40B4-BE49-F238E27FC236}">
                <a16:creationId xmlns:a16="http://schemas.microsoft.com/office/drawing/2014/main" id="{808AB21E-6438-8300-0070-CD4CFF96A0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9977" y="2064402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Antes</a:t>
            </a:r>
            <a:endParaRPr dirty="0"/>
          </a:p>
        </p:txBody>
      </p:sp>
      <p:sp>
        <p:nvSpPr>
          <p:cNvPr id="2246" name="Google Shape;2246;p66">
            <a:extLst>
              <a:ext uri="{FF2B5EF4-FFF2-40B4-BE49-F238E27FC236}">
                <a16:creationId xmlns:a16="http://schemas.microsoft.com/office/drawing/2014/main" id="{E07C6EE9-3B91-D462-F44C-346B82B6E89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363203" y="2055979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Depois</a:t>
            </a:r>
            <a:endParaRPr dirty="0"/>
          </a:p>
        </p:txBody>
      </p:sp>
      <p:sp>
        <p:nvSpPr>
          <p:cNvPr id="2249" name="Google Shape;2249;p66">
            <a:extLst>
              <a:ext uri="{FF2B5EF4-FFF2-40B4-BE49-F238E27FC236}">
                <a16:creationId xmlns:a16="http://schemas.microsoft.com/office/drawing/2014/main" id="{BFE447C1-C5E0-C676-06CD-43A93AB523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700" y="4317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BASE E ESTRUTURA DA BASE</a:t>
            </a:r>
            <a:endParaRPr b="1" dirty="0"/>
          </a:p>
        </p:txBody>
      </p:sp>
      <p:cxnSp>
        <p:nvCxnSpPr>
          <p:cNvPr id="2250" name="Google Shape;2250;p66">
            <a:extLst>
              <a:ext uri="{FF2B5EF4-FFF2-40B4-BE49-F238E27FC236}">
                <a16:creationId xmlns:a16="http://schemas.microsoft.com/office/drawing/2014/main" id="{EB73ABDB-D9C9-7755-7667-7A8E88ABF250}"/>
              </a:ext>
            </a:extLst>
          </p:cNvPr>
          <p:cNvCxnSpPr/>
          <p:nvPr/>
        </p:nvCxnSpPr>
        <p:spPr>
          <a:xfrm rot="10800000">
            <a:off x="710200" y="1026481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1" name="Google Shape;2251;p66">
            <a:extLst>
              <a:ext uri="{FF2B5EF4-FFF2-40B4-BE49-F238E27FC236}">
                <a16:creationId xmlns:a16="http://schemas.microsoft.com/office/drawing/2014/main" id="{769DB190-D829-2BE4-4F07-8F746451973D}"/>
              </a:ext>
            </a:extLst>
          </p:cNvPr>
          <p:cNvCxnSpPr/>
          <p:nvPr/>
        </p:nvCxnSpPr>
        <p:spPr>
          <a:xfrm rot="10800000" flipH="1">
            <a:off x="1179978" y="2412754"/>
            <a:ext cx="2643000" cy="3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3" name="Google Shape;2273;p66">
            <a:extLst>
              <a:ext uri="{FF2B5EF4-FFF2-40B4-BE49-F238E27FC236}">
                <a16:creationId xmlns:a16="http://schemas.microsoft.com/office/drawing/2014/main" id="{DE3D828D-4CAF-6DCB-A3B9-150432FBA257}"/>
              </a:ext>
            </a:extLst>
          </p:cNvPr>
          <p:cNvCxnSpPr/>
          <p:nvPr/>
        </p:nvCxnSpPr>
        <p:spPr>
          <a:xfrm>
            <a:off x="5233915" y="2426163"/>
            <a:ext cx="26379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7416;p87">
            <a:extLst>
              <a:ext uri="{FF2B5EF4-FFF2-40B4-BE49-F238E27FC236}">
                <a16:creationId xmlns:a16="http://schemas.microsoft.com/office/drawing/2014/main" id="{0550440F-37C0-C52E-91C7-0FA4D9BF5805}"/>
              </a:ext>
            </a:extLst>
          </p:cNvPr>
          <p:cNvGrpSpPr/>
          <p:nvPr/>
        </p:nvGrpSpPr>
        <p:grpSpPr>
          <a:xfrm>
            <a:off x="785213" y="2235394"/>
            <a:ext cx="339253" cy="339253"/>
            <a:chOff x="2085525" y="4992125"/>
            <a:chExt cx="481825" cy="481825"/>
          </a:xfrm>
          <a:solidFill>
            <a:schemeClr val="accent2"/>
          </a:solidFill>
        </p:grpSpPr>
        <p:sp>
          <p:nvSpPr>
            <p:cNvPr id="3" name="Google Shape;7417;p87">
              <a:extLst>
                <a:ext uri="{FF2B5EF4-FFF2-40B4-BE49-F238E27FC236}">
                  <a16:creationId xmlns:a16="http://schemas.microsoft.com/office/drawing/2014/main" id="{BCF5C581-989A-2C8E-E979-605FD58280EF}"/>
                </a:ext>
              </a:extLst>
            </p:cNvPr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C000"/>
                </a:solidFill>
              </a:endParaRPr>
            </a:p>
          </p:txBody>
        </p:sp>
        <p:sp>
          <p:nvSpPr>
            <p:cNvPr id="4" name="Google Shape;7418;p87">
              <a:extLst>
                <a:ext uri="{FF2B5EF4-FFF2-40B4-BE49-F238E27FC236}">
                  <a16:creationId xmlns:a16="http://schemas.microsoft.com/office/drawing/2014/main" id="{E565DC3C-C497-97F9-9CD0-B696E91650E6}"/>
                </a:ext>
              </a:extLst>
            </p:cNvPr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C000"/>
                </a:solidFill>
              </a:endParaRPr>
            </a:p>
          </p:txBody>
        </p:sp>
      </p:grpSp>
      <p:sp>
        <p:nvSpPr>
          <p:cNvPr id="5" name="Google Shape;2244;p66">
            <a:extLst>
              <a:ext uri="{FF2B5EF4-FFF2-40B4-BE49-F238E27FC236}">
                <a16:creationId xmlns:a16="http://schemas.microsoft.com/office/drawing/2014/main" id="{9026D927-2650-0A57-EF36-6F385EB7166E}"/>
              </a:ext>
            </a:extLst>
          </p:cNvPr>
          <p:cNvSpPr/>
          <p:nvPr/>
        </p:nvSpPr>
        <p:spPr>
          <a:xfrm>
            <a:off x="7871815" y="2064402"/>
            <a:ext cx="450278" cy="617103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7413;p87">
            <a:extLst>
              <a:ext uri="{FF2B5EF4-FFF2-40B4-BE49-F238E27FC236}">
                <a16:creationId xmlns:a16="http://schemas.microsoft.com/office/drawing/2014/main" id="{CC86074D-10BD-29A3-4F83-225E6432AC0B}"/>
              </a:ext>
            </a:extLst>
          </p:cNvPr>
          <p:cNvGrpSpPr/>
          <p:nvPr/>
        </p:nvGrpSpPr>
        <p:grpSpPr>
          <a:xfrm>
            <a:off x="7927327" y="2203326"/>
            <a:ext cx="339253" cy="339253"/>
            <a:chOff x="1492675" y="4992125"/>
            <a:chExt cx="481825" cy="481825"/>
          </a:xfrm>
          <a:solidFill>
            <a:schemeClr val="accent2"/>
          </a:solidFill>
        </p:grpSpPr>
        <p:sp>
          <p:nvSpPr>
            <p:cNvPr id="7" name="Google Shape;7414;p87">
              <a:extLst>
                <a:ext uri="{FF2B5EF4-FFF2-40B4-BE49-F238E27FC236}">
                  <a16:creationId xmlns:a16="http://schemas.microsoft.com/office/drawing/2014/main" id="{F4AB3A4E-6B5D-4AF6-A951-BB4EF6CD34A6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7415;p87">
              <a:extLst>
                <a:ext uri="{FF2B5EF4-FFF2-40B4-BE49-F238E27FC236}">
                  <a16:creationId xmlns:a16="http://schemas.microsoft.com/office/drawing/2014/main" id="{8DA75919-E220-A367-E821-CB77E2383DA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339AAE59-27C5-A7E2-73CF-779F37A6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09" y="2785276"/>
            <a:ext cx="3622837" cy="229142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F6974FE-3EC8-B7FE-7293-8DBED04D17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6509" y="2789271"/>
            <a:ext cx="4052711" cy="228743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599E22F-2FAD-2E83-3224-1C98F7058096}"/>
              </a:ext>
            </a:extLst>
          </p:cNvPr>
          <p:cNvSpPr txBox="1"/>
          <p:nvPr/>
        </p:nvSpPr>
        <p:spPr>
          <a:xfrm>
            <a:off x="550308" y="1024861"/>
            <a:ext cx="80289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pt-BR" sz="14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Fonte da base de dados: https://terrabrasilis.dpi.inpe.br/queimadas/bdqueimadas/#exportar-dados (INPE- Instituto Brasileiro de Pesquisas Espaciais)</a:t>
            </a:r>
          </a:p>
          <a:p>
            <a:pPr marL="285750" indent="-285750">
              <a:buBlip>
                <a:blip r:embed="rId5"/>
              </a:buBlip>
            </a:pPr>
            <a:endParaRPr lang="pt-BR" sz="1400" b="1" dirty="0">
              <a:solidFill>
                <a:schemeClr val="accent2"/>
              </a:solidFill>
              <a:uFill>
                <a:noFill/>
              </a:uFill>
              <a:latin typeface="Catamaran"/>
            </a:endParaRPr>
          </a:p>
          <a:p>
            <a:pPr marL="285750" indent="-285750">
              <a:buBlip>
                <a:blip r:embed="rId5"/>
              </a:buBlip>
            </a:pPr>
            <a:r>
              <a:rPr lang="pt-BR" sz="1400" b="1" dirty="0">
                <a:solidFill>
                  <a:schemeClr val="accent2"/>
                </a:solidFill>
                <a:uFill>
                  <a:noFill/>
                </a:uFill>
                <a:latin typeface="Catamaran"/>
              </a:rPr>
              <a:t>Extração dos períodos: 01/01/2023 -31/12/2023 e 02/01/2024 - 22/10/2024 </a:t>
            </a:r>
          </a:p>
        </p:txBody>
      </p:sp>
    </p:spTree>
    <p:extLst>
      <p:ext uri="{BB962C8B-B14F-4D97-AF65-F5344CB8AC3E}">
        <p14:creationId xmlns:p14="http://schemas.microsoft.com/office/powerpoint/2010/main" val="2224695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>
          <a:extLst>
            <a:ext uri="{FF2B5EF4-FFF2-40B4-BE49-F238E27FC236}">
              <a16:creationId xmlns:a16="http://schemas.microsoft.com/office/drawing/2014/main" id="{8BA8977B-C67A-3BD8-5F1A-7DCDDF1B3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1">
            <a:extLst>
              <a:ext uri="{FF2B5EF4-FFF2-40B4-BE49-F238E27FC236}">
                <a16:creationId xmlns:a16="http://schemas.microsoft.com/office/drawing/2014/main" id="{A909AA93-6C22-ABE3-597F-4D8C22B618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6200" y="1907843"/>
            <a:ext cx="6115756" cy="1327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/>
              <a:t>ANÁLISE</a:t>
            </a:r>
            <a:endParaRPr sz="7200" dirty="0"/>
          </a:p>
        </p:txBody>
      </p:sp>
      <p:cxnSp>
        <p:nvCxnSpPr>
          <p:cNvPr id="705" name="Google Shape;705;p41">
            <a:extLst>
              <a:ext uri="{FF2B5EF4-FFF2-40B4-BE49-F238E27FC236}">
                <a16:creationId xmlns:a16="http://schemas.microsoft.com/office/drawing/2014/main" id="{D1DFD9BE-F88B-C118-8FDF-A7C92852E266}"/>
              </a:ext>
            </a:extLst>
          </p:cNvPr>
          <p:cNvCxnSpPr/>
          <p:nvPr/>
        </p:nvCxnSpPr>
        <p:spPr>
          <a:xfrm rot="10800000">
            <a:off x="1346300" y="3002887"/>
            <a:ext cx="6451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54387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5B4672C5-A04F-A661-BCF8-F4C82EE79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5497B767-C8B0-287F-BBB5-75E27F2BC1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16290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01. FOCOS DE INCÊNDIO AO LONGO DO ANO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57BA70DD-40F5-2CC0-1B3A-9FD458FD083A}"/>
              </a:ext>
            </a:extLst>
          </p:cNvPr>
          <p:cNvCxnSpPr/>
          <p:nvPr/>
        </p:nvCxnSpPr>
        <p:spPr>
          <a:xfrm rot="10800000">
            <a:off x="505461" y="735024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6C8A8661-930B-C425-4FC3-BB7DB64D2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55" y="908310"/>
            <a:ext cx="4272145" cy="252831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83063AD-B074-37F7-22EE-CE69117B2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915" y="908310"/>
            <a:ext cx="4275598" cy="252831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C29C457-2880-0667-EB72-DABF8F59EB67}"/>
              </a:ext>
            </a:extLst>
          </p:cNvPr>
          <p:cNvSpPr txBox="1"/>
          <p:nvPr/>
        </p:nvSpPr>
        <p:spPr>
          <a:xfrm>
            <a:off x="778944" y="3530362"/>
            <a:ext cx="770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dk1"/>
              </a:buClr>
              <a:buSzPts val="2000"/>
              <a:buBlip>
                <a:blip r:embed="rId5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  <a:sym typeface="Encode Sans Expanded SemiBold"/>
              </a:rPr>
              <a:t>Há uma clara sazonalidade nos dados, com um aumento significativo no número de focos de incêndio durante os meses mais secos e quentes do ano, especialmente entre os meses de junho e setembro. Essa sazonalidade é esperada, pois condições climáticas mais secas e quentes favorecem a propagação de incêndios.</a:t>
            </a:r>
          </a:p>
        </p:txBody>
      </p:sp>
    </p:spTree>
    <p:extLst>
      <p:ext uri="{BB962C8B-B14F-4D97-AF65-F5344CB8AC3E}">
        <p14:creationId xmlns:p14="http://schemas.microsoft.com/office/powerpoint/2010/main" val="1319477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2982560B-E4F3-F2EA-18AB-097F9FCFC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73903D0F-5E69-DC7A-7A64-D00AC3671A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864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02. FOCOS DE INCÊNDIO POR DIA DA SEMANA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A6694A29-2180-1C46-5B52-3EFEB67EAE3E}"/>
              </a:ext>
            </a:extLst>
          </p:cNvPr>
          <p:cNvCxnSpPr/>
          <p:nvPr/>
        </p:nvCxnSpPr>
        <p:spPr>
          <a:xfrm rot="10800000">
            <a:off x="584483" y="759165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3FA1A5FB-970C-7C9E-B705-1D1759515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26" y="1180543"/>
            <a:ext cx="4982195" cy="320379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CF76A47-46FA-8C1C-2E5E-E7B977245E8B}"/>
              </a:ext>
            </a:extLst>
          </p:cNvPr>
          <p:cNvSpPr txBox="1"/>
          <p:nvPr/>
        </p:nvSpPr>
        <p:spPr>
          <a:xfrm>
            <a:off x="5463822" y="1180543"/>
            <a:ext cx="296017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pt-BR" sz="1600" dirty="0">
                <a:solidFill>
                  <a:schemeClr val="accent2"/>
                </a:solidFill>
                <a:latin typeface="Encode Sans Expanded SemiBold"/>
              </a:rPr>
              <a:t>A distribuição dos focos de incêndio por dia da semana em 2023 e 2024 apresenta um padrão relativamente uniforme, sem indicar uma concentração significativa em um dia específico. Além disso, a semelhança entre os dois anos sugere que o dia da semana não é um fator relevante para a ocorrência de incêndios, considerando os dados analisados.</a:t>
            </a:r>
          </a:p>
        </p:txBody>
      </p:sp>
    </p:spTree>
    <p:extLst>
      <p:ext uri="{BB962C8B-B14F-4D97-AF65-F5344CB8AC3E}">
        <p14:creationId xmlns:p14="http://schemas.microsoft.com/office/powerpoint/2010/main" val="298413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>
          <a:extLst>
            <a:ext uri="{FF2B5EF4-FFF2-40B4-BE49-F238E27FC236}">
              <a16:creationId xmlns:a16="http://schemas.microsoft.com/office/drawing/2014/main" id="{F8FBE962-AC5B-D937-866C-3AB04549B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0">
            <a:extLst>
              <a:ext uri="{FF2B5EF4-FFF2-40B4-BE49-F238E27FC236}">
                <a16:creationId xmlns:a16="http://schemas.microsoft.com/office/drawing/2014/main" id="{FBB51153-7D2F-3E1D-9BDB-D2521CFE86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50" y="1523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/>
                </a:solidFill>
              </a:rPr>
              <a:t>03. FOCOS DE INCÊNDIO POR </a:t>
            </a:r>
            <a:r>
              <a:rPr lang="pt-BR" b="1" dirty="0"/>
              <a:t>BIOMA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698" name="Google Shape;698;p40">
            <a:extLst>
              <a:ext uri="{FF2B5EF4-FFF2-40B4-BE49-F238E27FC236}">
                <a16:creationId xmlns:a16="http://schemas.microsoft.com/office/drawing/2014/main" id="{CB7CD2EA-F231-8715-BC7A-745C130A3684}"/>
              </a:ext>
            </a:extLst>
          </p:cNvPr>
          <p:cNvCxnSpPr/>
          <p:nvPr/>
        </p:nvCxnSpPr>
        <p:spPr>
          <a:xfrm rot="10800000">
            <a:off x="610139" y="725047"/>
            <a:ext cx="772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7C519D9-B8DD-8C00-8785-824AB9CB1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112" y="1138079"/>
            <a:ext cx="2727163" cy="174538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865C4D5-CE96-DAB7-29F2-BDC644FE0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347" y="1084006"/>
            <a:ext cx="2727168" cy="174538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82D4AF1-912E-653B-13BA-16FB8AE739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551" y="3124202"/>
            <a:ext cx="2727170" cy="174537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C020BB2-D34D-1FE3-12E4-2ECD214D93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0281" y="3115512"/>
            <a:ext cx="2727186" cy="174537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0718F32-E31B-2E1E-0AB1-11126C1E0E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3537" y="3124200"/>
            <a:ext cx="2797775" cy="174536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3588A0E-011E-6860-4144-F56E54416C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14" y="990909"/>
            <a:ext cx="3016645" cy="1931576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0E02CD58-3A97-101F-CC73-01D60576956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2648953" y="3198786"/>
            <a:ext cx="216858" cy="195416"/>
          </a:xfrm>
          <a:prstGeom prst="rect">
            <a:avLst/>
          </a:prstGeom>
        </p:spPr>
      </p:pic>
      <p:pic>
        <p:nvPicPr>
          <p:cNvPr id="15" name="Imagem 14" descr="Ícone&#10;&#10;Descrição gerada automaticamente">
            <a:extLst>
              <a:ext uri="{FF2B5EF4-FFF2-40B4-BE49-F238E27FC236}">
                <a16:creationId xmlns:a16="http://schemas.microsoft.com/office/drawing/2014/main" id="{3A36113F-1031-B125-75D8-02A0FD4988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713417" y="3198786"/>
            <a:ext cx="216858" cy="19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895058"/>
      </p:ext>
    </p:extLst>
  </p:cSld>
  <p:clrMapOvr>
    <a:masterClrMapping/>
  </p:clrMapOvr>
</p:sld>
</file>

<file path=ppt/theme/theme1.xml><?xml version="1.0" encoding="utf-8"?>
<a:theme xmlns:a="http://schemas.openxmlformats.org/drawingml/2006/main" name="Community Services Major For College: Fire Protection &amp; Safety Technology by Slidesgo">
  <a:themeElements>
    <a:clrScheme name="Simple Light">
      <a:dk1>
        <a:srgbClr val="1A0E24"/>
      </a:dk1>
      <a:lt1>
        <a:srgbClr val="FFFFFF"/>
      </a:lt1>
      <a:dk2>
        <a:srgbClr val="5D0F1D"/>
      </a:dk2>
      <a:lt2>
        <a:srgbClr val="B31B18"/>
      </a:lt2>
      <a:accent1>
        <a:srgbClr val="EB5D00"/>
      </a:accent1>
      <a:accent2>
        <a:srgbClr val="FF9906"/>
      </a:accent2>
      <a:accent3>
        <a:srgbClr val="1F1F1F"/>
      </a:accent3>
      <a:accent4>
        <a:srgbClr val="0077F7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1A0E24"/>
    </a:dk1>
    <a:lt1>
      <a:srgbClr val="FFFFFF"/>
    </a:lt1>
    <a:dk2>
      <a:srgbClr val="5D0F1D"/>
    </a:dk2>
    <a:lt2>
      <a:srgbClr val="B31B18"/>
    </a:lt2>
    <a:accent1>
      <a:srgbClr val="EB5D00"/>
    </a:accent1>
    <a:accent2>
      <a:srgbClr val="FF9906"/>
    </a:accent2>
    <a:accent3>
      <a:srgbClr val="1F1F1F"/>
    </a:accent3>
    <a:accent4>
      <a:srgbClr val="0077F7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1A0E24"/>
    </a:dk1>
    <a:lt1>
      <a:srgbClr val="FFFFFF"/>
    </a:lt1>
    <a:dk2>
      <a:srgbClr val="5D0F1D"/>
    </a:dk2>
    <a:lt2>
      <a:srgbClr val="B31B18"/>
    </a:lt2>
    <a:accent1>
      <a:srgbClr val="EB5D00"/>
    </a:accent1>
    <a:accent2>
      <a:srgbClr val="FF9906"/>
    </a:accent2>
    <a:accent3>
      <a:srgbClr val="1F1F1F"/>
    </a:accent3>
    <a:accent4>
      <a:srgbClr val="0077F7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ppt/theme/themeOverride3.xml><?xml version="1.0" encoding="utf-8"?>
<a:themeOverride xmlns:a="http://schemas.openxmlformats.org/drawingml/2006/main">
  <a:clrScheme name="Simple Light">
    <a:dk1>
      <a:srgbClr val="1A0E24"/>
    </a:dk1>
    <a:lt1>
      <a:srgbClr val="FFFFFF"/>
    </a:lt1>
    <a:dk2>
      <a:srgbClr val="5D0F1D"/>
    </a:dk2>
    <a:lt2>
      <a:srgbClr val="B31B18"/>
    </a:lt2>
    <a:accent1>
      <a:srgbClr val="EB5D00"/>
    </a:accent1>
    <a:accent2>
      <a:srgbClr val="FF9906"/>
    </a:accent2>
    <a:accent3>
      <a:srgbClr val="1F1F1F"/>
    </a:accent3>
    <a:accent4>
      <a:srgbClr val="0077F7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ppt/theme/themeOverride4.xml><?xml version="1.0" encoding="utf-8"?>
<a:themeOverride xmlns:a="http://schemas.openxmlformats.org/drawingml/2006/main">
  <a:clrScheme name="Simple Light">
    <a:dk1>
      <a:srgbClr val="1A0E24"/>
    </a:dk1>
    <a:lt1>
      <a:srgbClr val="FFFFFF"/>
    </a:lt1>
    <a:dk2>
      <a:srgbClr val="5D0F1D"/>
    </a:dk2>
    <a:lt2>
      <a:srgbClr val="B31B18"/>
    </a:lt2>
    <a:accent1>
      <a:srgbClr val="EB5D00"/>
    </a:accent1>
    <a:accent2>
      <a:srgbClr val="FF9906"/>
    </a:accent2>
    <a:accent3>
      <a:srgbClr val="1F1F1F"/>
    </a:accent3>
    <a:accent4>
      <a:srgbClr val="0077F7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4563</TotalTime>
  <Words>1189</Words>
  <Application>Microsoft Office PowerPoint</Application>
  <PresentationFormat>Apresentação na tela (16:9)</PresentationFormat>
  <Paragraphs>87</Paragraphs>
  <Slides>17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Bebas Neue</vt:lpstr>
      <vt:lpstr>Catamaran</vt:lpstr>
      <vt:lpstr>Encode Sans Expanded SemiBold</vt:lpstr>
      <vt:lpstr>Community Services Major For College: Fire Protection &amp; Safety Technology by Slidesgo</vt:lpstr>
      <vt:lpstr>Eyshilla e Manuele</vt:lpstr>
      <vt:lpstr>CONTEXTO</vt:lpstr>
      <vt:lpstr>OBJETIVOS</vt:lpstr>
      <vt:lpstr>PERGUNTAS DE PESQUISA</vt:lpstr>
      <vt:lpstr>BASE E ESTRUTURA DA BASE</vt:lpstr>
      <vt:lpstr>ANÁLISE</vt:lpstr>
      <vt:lpstr>01. FOCOS DE INCÊNDIO AO LONGO DO ANO</vt:lpstr>
      <vt:lpstr>02. FOCOS DE INCÊNDIO POR DIA DA SEMANA</vt:lpstr>
      <vt:lpstr>03. FOCOS DE INCÊNDIO POR BIOMA</vt:lpstr>
      <vt:lpstr>04. FOCOS DE INCÊNDIO POR BIOMA</vt:lpstr>
      <vt:lpstr>05. FOCOS DE INCÊNDIO POR ESTADO</vt:lpstr>
      <vt:lpstr>06. RISCO FOGO</vt:lpstr>
      <vt:lpstr>07. MÉDIA RISCO FOGO E DIAS SEM CHUVA</vt:lpstr>
      <vt:lpstr>08. RISCO FOGO E DIAS SEM CHUVA POR BIOMA </vt:lpstr>
      <vt:lpstr>CONCLUSÃO</vt:lpstr>
      <vt:lpstr>RECOMENDAÇÕES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Eyshilla Lorena</dc:creator>
  <cp:lastModifiedBy>Eyshilla Lorena</cp:lastModifiedBy>
  <cp:revision>11</cp:revision>
  <dcterms:modified xsi:type="dcterms:W3CDTF">2024-12-06T19:59:50Z</dcterms:modified>
</cp:coreProperties>
</file>